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1"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Lst>
  <p:sldSz cy="5143500" cx="9144000"/>
  <p:notesSz cx="6858000" cy="9144000"/>
  <p:embeddedFontLst>
    <p:embeddedFont>
      <p:font typeface="Old Standard TT"/>
      <p:regular r:id="rId55"/>
      <p:bold r:id="rId56"/>
      <p:italic r:id="rId5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font" Target="fonts/OldStandardTT-regular.fntdata"/><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font" Target="fonts/OldStandardTT-italic.fntdata"/><Relationship Id="rId12" Type="http://schemas.openxmlformats.org/officeDocument/2006/relationships/slide" Target="slides/slide7.xml"/><Relationship Id="rId56" Type="http://schemas.openxmlformats.org/officeDocument/2006/relationships/font" Target="fonts/OldStandardTT-bold.fntdata"/><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 name="Shape 63"/>
        <p:cNvGrpSpPr/>
        <p:nvPr/>
      </p:nvGrpSpPr>
      <p:grpSpPr>
        <a:xfrm>
          <a:off x="0" y="0"/>
          <a:ext cx="0" cy="0"/>
          <a:chOff x="0" y="0"/>
          <a:chExt cx="0" cy="0"/>
        </a:xfrm>
      </p:grpSpPr>
      <p:sp>
        <p:nvSpPr>
          <p:cNvPr id="64" name="Google Shape;64;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65" name="Google Shape;65;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Intro: 5 min.</a:t>
            </a:r>
            <a:endParaRPr/>
          </a:p>
          <a:p>
            <a:pPr indent="0" lvl="0" marL="0" rtl="0" algn="l">
              <a:spcBef>
                <a:spcPts val="0"/>
              </a:spcBef>
              <a:spcAft>
                <a:spcPts val="0"/>
              </a:spcAft>
              <a:buNone/>
            </a:pPr>
            <a:r>
              <a:rPr lang="en"/>
              <a:t>PI’s</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g18ce1f94b9d_18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0" name="Google Shape;150;g18ce1f94b9d_18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rPr lang="en">
                <a:solidFill>
                  <a:schemeClr val="dk1"/>
                </a:solidFill>
              </a:rPr>
              <a:t>Two watersheds were chosen: the Mary’s RIver watershed, in the willamette valley,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and the White river watershed, in the rain shadow of Mt Hood.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 For the Marys RIver watershed, 40 candidate locations, spaced fairly evenly along the river, were chosen by myself and the Dr’s by aerial photo and google maps, and I went out to knock on doors and groundtruth.</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g16c6dd8917d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3" name="Google Shape;163;g16c6dd8917d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28 locations were finally picked after 2 weeks of knocking on doors and talking to city representatives for permission to access. Every site was hiked to and checked for safe access prior to the project’s start.</a:t>
            </a:r>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This is the Marys RIver watershed map with our final locations marked in Green, Yellow, and Red by disturbance level.</a:t>
            </a:r>
            <a:r>
              <a:rPr lang="en"/>
              <a:t>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 majority of the sites were </a:t>
            </a:r>
            <a:r>
              <a:rPr lang="en"/>
              <a:t>accessible</a:t>
            </a:r>
            <a:r>
              <a:rPr lang="en"/>
              <a:t> via county roads, though a </a:t>
            </a:r>
            <a:r>
              <a:rPr lang="en"/>
              <a:t>minority</a:t>
            </a:r>
            <a:r>
              <a:rPr lang="en"/>
              <a:t> of landowners did gave us access for this project.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4/7 ponds were on OSU property, and were surveyed before the class started to prove the methods could be done with adequate safety.</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g16c6dd8917d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8" name="Google Shape;188;g16c6dd8917d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White River Watershed had an additional level of complication: this river is designated a National Wild and Scenic river. Federal Scenic river designations limit the </a:t>
            </a:r>
            <a:r>
              <a:rPr lang="en"/>
              <a:t>accessibility</a:t>
            </a:r>
            <a:r>
              <a:rPr lang="en"/>
              <a:t> of the water itself, and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some areas were closed to access due to fires in previous years-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so for practical </a:t>
            </a:r>
            <a:r>
              <a:rPr lang="en"/>
              <a:t>reasons</a:t>
            </a:r>
            <a:r>
              <a:rPr lang="en"/>
              <a:t>, Dr Beechler Included two tributaries of the White River: 3 Mile Creek and Tygh Creek. For reference, this watershed drains into the deschutes river.</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Again the sites are labeled her from high to low in green, yellow, and red.</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g166542dff7b_0_3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4" name="Google Shape;214;g166542dff7b_0_3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Brief Water Quality Talk ~3-5 min</a:t>
            </a:r>
            <a:endParaRPr/>
          </a:p>
          <a:p>
            <a:pPr indent="0" lvl="0" marL="0" rtl="0" algn="l">
              <a:spcBef>
                <a:spcPts val="0"/>
              </a:spcBef>
              <a:spcAft>
                <a:spcPts val="0"/>
              </a:spcAft>
              <a:buNone/>
            </a:pPr>
            <a:r>
              <a:rPr lang="en"/>
              <a:t>Bryce</a:t>
            </a:r>
            <a:endParaRPr/>
          </a:p>
          <a:p>
            <a:pPr indent="0" lvl="0" marL="0" rtl="0" algn="l">
              <a:spcBef>
                <a:spcPts val="0"/>
              </a:spcBef>
              <a:spcAft>
                <a:spcPts val="0"/>
              </a:spcAft>
              <a:buNone/>
            </a:pPr>
            <a:r>
              <a:rPr lang="en"/>
              <a:t>TDS = Dissolved inorganic and organic material in water sample</a:t>
            </a:r>
            <a:endParaRPr/>
          </a:p>
          <a:p>
            <a:pPr indent="0" lvl="0" marL="0" rtl="0" algn="l">
              <a:spcBef>
                <a:spcPts val="0"/>
              </a:spcBef>
              <a:spcAft>
                <a:spcPts val="0"/>
              </a:spcAft>
              <a:buNone/>
            </a:pPr>
            <a:r>
              <a:rPr lang="en"/>
              <a:t>Salinity = dissolved salts in water sample</a:t>
            </a:r>
            <a:endParaRPr/>
          </a:p>
          <a:p>
            <a:pPr indent="0" lvl="0" marL="0" rtl="0" algn="l">
              <a:spcBef>
                <a:spcPts val="0"/>
              </a:spcBef>
              <a:spcAft>
                <a:spcPts val="0"/>
              </a:spcAft>
              <a:buNone/>
            </a:pPr>
            <a:r>
              <a:rPr lang="en"/>
              <a:t>Conductivity = The ability of an electrical current or heat to move in water sample</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g166542dff7b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5" name="Google Shape;235;g166542dff7b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Brief Water Quality Talk ~3-5 min</a:t>
            </a:r>
            <a:endParaRPr/>
          </a:p>
          <a:p>
            <a:pPr indent="0" lvl="0" marL="0" rtl="0" algn="l">
              <a:spcBef>
                <a:spcPts val="0"/>
              </a:spcBef>
              <a:spcAft>
                <a:spcPts val="0"/>
              </a:spcAft>
              <a:buNone/>
            </a:pPr>
            <a:r>
              <a:rPr lang="en"/>
              <a:t>Bryce</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g18b7b922e75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3" name="Google Shape;243;g18b7b922e75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g18b7b922e75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0" name="Google Shape;250;g18b7b922e75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ANOVA</a:t>
            </a:r>
            <a:endParaRPr/>
          </a:p>
          <a:p>
            <a:pPr indent="0" lvl="0" marL="0" rtl="0" algn="l">
              <a:spcBef>
                <a:spcPts val="0"/>
              </a:spcBef>
              <a:spcAft>
                <a:spcPts val="0"/>
              </a:spcAft>
              <a:buNone/>
            </a:pPr>
            <a:r>
              <a:rPr lang="en"/>
              <a:t>Mary’s sig. DvS = yes</a:t>
            </a:r>
            <a:endParaRPr/>
          </a:p>
          <a:p>
            <a:pPr indent="0" lvl="0" marL="0" rtl="0" algn="l">
              <a:spcBef>
                <a:spcPts val="0"/>
              </a:spcBef>
              <a:spcAft>
                <a:spcPts val="0"/>
              </a:spcAft>
              <a:buNone/>
            </a:pPr>
            <a:r>
              <a:rPr lang="en"/>
              <a:t>White sig. DvS = no</a:t>
            </a:r>
            <a:endParaRPr/>
          </a:p>
          <a:p>
            <a:pPr indent="0" lvl="0" marL="0" rtl="0" algn="l">
              <a:spcBef>
                <a:spcPts val="0"/>
              </a:spcBef>
              <a:spcAft>
                <a:spcPts val="0"/>
              </a:spcAft>
              <a:buNone/>
            </a:pPr>
            <a:r>
              <a:rPr lang="en"/>
              <a:t>Mary’s sig. Dv# = yes, not strong. </a:t>
            </a:r>
            <a:endParaRPr/>
          </a:p>
          <a:p>
            <a:pPr indent="0" lvl="0" marL="0" rtl="0" algn="l">
              <a:spcBef>
                <a:spcPts val="0"/>
              </a:spcBef>
              <a:spcAft>
                <a:spcPts val="0"/>
              </a:spcAft>
              <a:buNone/>
            </a:pPr>
            <a:r>
              <a:rPr lang="en"/>
              <a:t>White sig. Dv# = no</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 name="Shape 258"/>
        <p:cNvGrpSpPr/>
        <p:nvPr/>
      </p:nvGrpSpPr>
      <p:grpSpPr>
        <a:xfrm>
          <a:off x="0" y="0"/>
          <a:ext cx="0" cy="0"/>
          <a:chOff x="0" y="0"/>
          <a:chExt cx="0" cy="0"/>
        </a:xfrm>
      </p:grpSpPr>
      <p:sp>
        <p:nvSpPr>
          <p:cNvPr id="259" name="Google Shape;259;g166542dff7b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0" name="Google Shape;260;g166542dff7b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AMR: 5 min</a:t>
            </a:r>
            <a:endParaRPr/>
          </a:p>
          <a:p>
            <a:pPr indent="0" lvl="0" marL="0" rtl="0" algn="l">
              <a:spcBef>
                <a:spcPts val="0"/>
              </a:spcBef>
              <a:spcAft>
                <a:spcPts val="0"/>
              </a:spcAft>
              <a:buNone/>
            </a:pPr>
            <a:r>
              <a:rPr lang="en"/>
              <a:t>Holden</a:t>
            </a:r>
            <a:endParaRPr/>
          </a:p>
          <a:p>
            <a:pPr indent="0" lvl="0" marL="0" rtl="0" algn="l">
              <a:spcBef>
                <a:spcPts val="0"/>
              </a:spcBef>
              <a:spcAft>
                <a:spcPts val="0"/>
              </a:spcAft>
              <a:buNone/>
            </a:pPr>
            <a:r>
              <a:rPr lang="en"/>
              <a:t>Hello, I am Holden, one of the undergrads that worked on this year’s One Health Project. To start here, I’ll jump in with defining how E COLI achieves this projects goals.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E coli can be found in the water due to interactions with host animals. This gives information on the land use of that area—-Lots of agricultural use and human sewage draining could lead to high levels of waterborne e coli. Antibiotics used in these populations can also enter the water via this run off and expose the ecosystem to these antibiotics. Human medicine has an overprescription problem when it comes to antibiotics and Agriculture uses antibiotics frequently on livestock as well. This inquiry was designed to show which antibiotics were most often found to have </a:t>
            </a:r>
            <a:r>
              <a:rPr lang="en"/>
              <a:t>resistance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Why e coli -&gt; logistically simple, easy to grow, prolific, good model for gene flow</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g17e1ee6267e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8" name="Google Shape;268;g17e1ee6267e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Here we have our different stages of the project. On the right Out in the field we collected water samples in sterile, single use whirlpaks, These samples were filtered in a biosafety cabinet onto an M. COLI blue plate that marked E. COLI colonies. These colonies were collected with a BBL prompt </a:t>
            </a:r>
            <a:r>
              <a:rPr lang="en"/>
              <a:t>inoculation</a:t>
            </a:r>
            <a:r>
              <a:rPr lang="en"/>
              <a:t> system and plated onto agar plates where antibiotic disks were overlaid.</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Each site was tested with Ampicillin, cephalothin, chloramphenicol, tetracycline, kanamycin, </a:t>
            </a:r>
            <a:r>
              <a:rPr lang="en"/>
              <a:t>imipenem</a:t>
            </a:r>
            <a:r>
              <a:rPr lang="en"/>
              <a:t>, ciprofloxacin and (SULFA METHOX A zole) Sulfamethoxazole Trimethoprim (SXT) After 12 hours at 37 celsius the plates were measured for zone of inhibition or ZOI. (the area cleared of bacteria surrounding the antibiotic disk) Each antibiotic has a specified ZOI under which the bacteria is clinically resistant. This was the value we also used to </a:t>
            </a:r>
            <a:r>
              <a:rPr lang="en"/>
              <a:t>signify</a:t>
            </a:r>
            <a:r>
              <a:rPr lang="en"/>
              <a:t> resistance.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 name="Shape 276"/>
        <p:cNvGrpSpPr/>
        <p:nvPr/>
      </p:nvGrpSpPr>
      <p:grpSpPr>
        <a:xfrm>
          <a:off x="0" y="0"/>
          <a:ext cx="0" cy="0"/>
          <a:chOff x="0" y="0"/>
          <a:chExt cx="0" cy="0"/>
        </a:xfrm>
      </p:grpSpPr>
      <p:sp>
        <p:nvSpPr>
          <p:cNvPr id="277" name="Google Shape;277;g17d42617a22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8" name="Google Shape;278;g17d42617a22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This is a higher level project overview. We collected field samples of 2 Oregon Watersheds, The Mary’s river watershed near corvallis and the White river watershed in Tygh Valley. E COLI from these samples were isolated and grown to test levels of antibiotic resistance. This was all done over the summer, with each site’s resistance phenotype being processed within 2 days of sample collection. The next stage of the project began once all samples were collected. This is the DNA analysis of the resistant E COLI. DNA extraction began at the beginning of August and has just finished. The results of this DNA analysis will show DNA variance between resistant E COLI, This is needed data to see how resistance genes are moving or not moving in the environment.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 name="Shape 72"/>
        <p:cNvGrpSpPr/>
        <p:nvPr/>
      </p:nvGrpSpPr>
      <p:grpSpPr>
        <a:xfrm>
          <a:off x="0" y="0"/>
          <a:ext cx="0" cy="0"/>
          <a:chOff x="0" y="0"/>
          <a:chExt cx="0" cy="0"/>
        </a:xfrm>
      </p:grpSpPr>
      <p:sp>
        <p:nvSpPr>
          <p:cNvPr id="73" name="Google Shape;73;g17bc7df7077_1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 name="Google Shape;74;g17bc7df7077_1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sz="1400"/>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 name="Shape 283"/>
        <p:cNvGrpSpPr/>
        <p:nvPr/>
      </p:nvGrpSpPr>
      <p:grpSpPr>
        <a:xfrm>
          <a:off x="0" y="0"/>
          <a:ext cx="0" cy="0"/>
          <a:chOff x="0" y="0"/>
          <a:chExt cx="0" cy="0"/>
        </a:xfrm>
      </p:grpSpPr>
      <p:sp>
        <p:nvSpPr>
          <p:cNvPr id="284" name="Google Shape;284;g166542dff7b_0_3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5" name="Google Shape;285;g166542dff7b_0_3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AMR: 5 min</a:t>
            </a:r>
            <a:endParaRPr/>
          </a:p>
          <a:p>
            <a:pPr indent="0" lvl="0" marL="0" rtl="0" algn="l">
              <a:spcBef>
                <a:spcPts val="0"/>
              </a:spcBef>
              <a:spcAft>
                <a:spcPts val="0"/>
              </a:spcAft>
              <a:buNone/>
            </a:pPr>
            <a:r>
              <a:rPr lang="en"/>
              <a:t>Holden</a:t>
            </a:r>
            <a:endParaRPr/>
          </a:p>
          <a:p>
            <a:pPr indent="0" lvl="0" marL="0" rtl="0" algn="l">
              <a:spcBef>
                <a:spcPts val="0"/>
              </a:spcBef>
              <a:spcAft>
                <a:spcPts val="0"/>
              </a:spcAft>
              <a:buNone/>
            </a:pPr>
            <a:r>
              <a:rPr lang="en"/>
              <a:t>Of the 8 ABx we tested 5 had resistances found. Tetracycline, Kanamycin, Ampicillin, Chloramphenicol and Cephalothin. The red cut off line is each antibiotics ZOI cut off where points below that line are resistant and points above still susceptible. The main pattern the data shows is the increase in resistance in the high disturbance sites, </a:t>
            </a:r>
            <a:r>
              <a:rPr lang="en"/>
              <a:t>especially</a:t>
            </a:r>
            <a:r>
              <a:rPr lang="en"/>
              <a:t> in the Mary’s RIver. Another trend worth looking at is which </a:t>
            </a:r>
            <a:r>
              <a:rPr lang="en"/>
              <a:t>antibiotics have large variation near the ZOI cut off. Observe the difference between Ampicillin (large variation) vs cephalothin (tighter grouping). As mentioned previously, our ZOI cutoff value is the value at which a bacteria is said to be clinically resistant— however, these large variations at or near the cut off are not as binary and could show intermediate forms of resistance. With ampicillin in particular this is likely to be true because E COLI can have natural resistance to ampicillin, which is why our study is rounded out with a genetic analysis to examine these patterns from a genetic point of view.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E coli can have intrinsic resistance to ampicillin — why genotypes and acquired patterns are important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g18b3b62693a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9" name="Google Shape;299;g18b3b62693a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Here are our last 2 antibiotics to have resistance, interestingly, Kanamycin had no resistances in the Tygh Valley.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 name="Shape 308"/>
        <p:cNvGrpSpPr/>
        <p:nvPr/>
      </p:nvGrpSpPr>
      <p:grpSpPr>
        <a:xfrm>
          <a:off x="0" y="0"/>
          <a:ext cx="0" cy="0"/>
          <a:chOff x="0" y="0"/>
          <a:chExt cx="0" cy="0"/>
        </a:xfrm>
      </p:grpSpPr>
      <p:sp>
        <p:nvSpPr>
          <p:cNvPr id="309" name="Google Shape;309;g172367e7b9a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0" name="Google Shape;310;g172367e7b9a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Moving on to some summary graphs, on the left we can see the percent of sites with resistance to one antibiotic, this fits the pattern shown in the previous slides that high disturbance sites have more antibiotic resistance. ====</a:t>
            </a:r>
            <a:endParaRPr/>
          </a:p>
          <a:p>
            <a:pPr indent="0" lvl="0" marL="0" rtl="0" algn="l">
              <a:spcBef>
                <a:spcPts val="0"/>
              </a:spcBef>
              <a:spcAft>
                <a:spcPts val="0"/>
              </a:spcAft>
              <a:buNone/>
            </a:pPr>
            <a:r>
              <a:rPr lang="en"/>
              <a:t>Mary’s river watershed = 67% rate of resistance in highly disturbed sites</a:t>
            </a:r>
            <a:endParaRPr/>
          </a:p>
          <a:p>
            <a:pPr indent="0" lvl="0" marL="0" rtl="0" algn="l">
              <a:spcBef>
                <a:spcPts val="0"/>
              </a:spcBef>
              <a:spcAft>
                <a:spcPts val="0"/>
              </a:spcAft>
              <a:buNone/>
            </a:pPr>
            <a:r>
              <a:rPr lang="en"/>
              <a:t>White River watershed= 71% rate of resistance in highly disturbed sites</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On the right we have the average number of </a:t>
            </a:r>
            <a:r>
              <a:rPr lang="en"/>
              <a:t>resistances within a site, This shows the average Mary’s River high disturbance site had almost 2 resistances while the average low disturbance site had close to 0. </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 name="Shape 320"/>
        <p:cNvGrpSpPr/>
        <p:nvPr/>
      </p:nvGrpSpPr>
      <p:grpSpPr>
        <a:xfrm>
          <a:off x="0" y="0"/>
          <a:ext cx="0" cy="0"/>
          <a:chOff x="0" y="0"/>
          <a:chExt cx="0" cy="0"/>
        </a:xfrm>
      </p:grpSpPr>
      <p:sp>
        <p:nvSpPr>
          <p:cNvPr id="321" name="Google Shape;321;g166542dff7b_0_3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2" name="Google Shape;322;g166542dff7b_0_3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AMR: 5 min</a:t>
            </a:r>
            <a:endParaRPr/>
          </a:p>
          <a:p>
            <a:pPr indent="0" lvl="0" marL="0" rtl="0" algn="l">
              <a:spcBef>
                <a:spcPts val="0"/>
              </a:spcBef>
              <a:spcAft>
                <a:spcPts val="0"/>
              </a:spcAft>
              <a:buNone/>
            </a:pPr>
            <a:r>
              <a:rPr lang="en"/>
              <a:t>Holden</a:t>
            </a:r>
            <a:endParaRPr/>
          </a:p>
          <a:p>
            <a:pPr indent="0" lvl="0" marL="0" rtl="0" algn="l">
              <a:spcBef>
                <a:spcPts val="0"/>
              </a:spcBef>
              <a:spcAft>
                <a:spcPts val="0"/>
              </a:spcAft>
              <a:buNone/>
            </a:pPr>
            <a:r>
              <a:rPr lang="en"/>
              <a:t>FOund: Higher levels in both number of antibiotics E coli were resistant to and rate of finding resistance in a specific ABx when increasing disturbance level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Currently,  the data supports both high land use equalling high resistance and resistance accumulating as sampling moves downstream. </a:t>
            </a:r>
            <a:endParaRPr/>
          </a:p>
          <a:p>
            <a:pPr indent="0" lvl="0" marL="0" rtl="0" algn="l">
              <a:spcBef>
                <a:spcPts val="0"/>
              </a:spcBef>
              <a:spcAft>
                <a:spcPts val="0"/>
              </a:spcAft>
              <a:buNone/>
            </a:pPr>
            <a:r>
              <a:rPr lang="en"/>
              <a:t> </a:t>
            </a:r>
            <a:r>
              <a:rPr lang="en"/>
              <a:t>Hence</a:t>
            </a:r>
            <a:r>
              <a:rPr lang="en"/>
              <a:t> why the project will continue with genetic analysis of this summer’s samples as well as collection of future samples to continue to observe the resistance pattern on a phenotypic and genomic level.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 future aim of this project is to connect these resistance patterns with the land use and any changes in land use by sampling host feces as well.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6" name="Shape 326"/>
        <p:cNvGrpSpPr/>
        <p:nvPr/>
      </p:nvGrpSpPr>
      <p:grpSpPr>
        <a:xfrm>
          <a:off x="0" y="0"/>
          <a:ext cx="0" cy="0"/>
          <a:chOff x="0" y="0"/>
          <a:chExt cx="0" cy="0"/>
        </a:xfrm>
      </p:grpSpPr>
      <p:sp>
        <p:nvSpPr>
          <p:cNvPr id="327" name="Google Shape;327;g166542dff7b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8" name="Google Shape;328;g166542dff7b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Lepto &amp; Giardia, Project “optimization” 3-5 min</a:t>
            </a:r>
            <a:endParaRPr/>
          </a:p>
          <a:p>
            <a:pPr indent="0" lvl="0" marL="0" rtl="0" algn="l">
              <a:spcBef>
                <a:spcPts val="0"/>
              </a:spcBef>
              <a:spcAft>
                <a:spcPts val="0"/>
              </a:spcAft>
              <a:buNone/>
            </a:pPr>
            <a:r>
              <a:rPr lang="en"/>
              <a:t>Danny</a:t>
            </a:r>
            <a:endParaRPr/>
          </a:p>
          <a:p>
            <a:pPr indent="0" lvl="0" marL="0" rtl="0" algn="l">
              <a:spcBef>
                <a:spcPts val="0"/>
              </a:spcBef>
              <a:spcAft>
                <a:spcPts val="0"/>
              </a:spcAft>
              <a:buNone/>
            </a:pPr>
            <a:r>
              <a:rPr lang="en"/>
              <a:t>Dzs were chosen because they are the primary dzs in the PNW tat we</a:t>
            </a:r>
            <a:endParaRPr/>
          </a:p>
          <a:p>
            <a:pPr indent="0" lvl="0" marL="0" rtl="0" algn="l">
              <a:spcBef>
                <a:spcPts val="0"/>
              </a:spcBef>
              <a:spcAft>
                <a:spcPts val="0"/>
              </a:spcAft>
              <a:buNone/>
            </a:pPr>
            <a:r>
              <a:rPr lang="en"/>
              <a:t>Giardia can be spread through direct contact with feces or indirectly through surface water</a:t>
            </a:r>
            <a:endParaRPr/>
          </a:p>
          <a:p>
            <a:pPr indent="0" lvl="0" marL="0" rtl="0" algn="l">
              <a:spcBef>
                <a:spcPts val="0"/>
              </a:spcBef>
              <a:spcAft>
                <a:spcPts val="0"/>
              </a:spcAft>
              <a:buNone/>
            </a:pPr>
            <a:r>
              <a:rPr lang="en"/>
              <a:t>Worldwide distribution</a:t>
            </a:r>
            <a:endParaRPr/>
          </a:p>
          <a:p>
            <a:pPr indent="0" lvl="0" marL="0" rtl="0" algn="l">
              <a:spcBef>
                <a:spcPts val="0"/>
              </a:spcBef>
              <a:spcAft>
                <a:spcPts val="0"/>
              </a:spcAft>
              <a:buNone/>
            </a:pPr>
            <a:r>
              <a:rPr lang="en"/>
              <a:t>There is some zoonotic potential of assemblages C-H</a:t>
            </a:r>
            <a:endParaRPr/>
          </a:p>
          <a:p>
            <a:pPr indent="0" lvl="0" marL="0" rtl="0" algn="l">
              <a:spcBef>
                <a:spcPts val="0"/>
              </a:spcBef>
              <a:spcAft>
                <a:spcPts val="0"/>
              </a:spcAft>
              <a:buNone/>
            </a:pPr>
            <a:r>
              <a:rPr lang="en"/>
              <a:t>Assemblages A and B are zoonotic, have many subassemblages</a:t>
            </a:r>
            <a:endParaRPr/>
          </a:p>
          <a:p>
            <a:pPr indent="0" lvl="0" marL="0" rtl="0" algn="l">
              <a:spcBef>
                <a:spcPts val="0"/>
              </a:spcBef>
              <a:spcAft>
                <a:spcPts val="0"/>
              </a:spcAft>
              <a:buNone/>
            </a:pPr>
            <a:r>
              <a:rPr lang="en"/>
              <a:t>4N- has intragenomic heterogeneity</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 name="Shape 333"/>
        <p:cNvGrpSpPr/>
        <p:nvPr/>
      </p:nvGrpSpPr>
      <p:grpSpPr>
        <a:xfrm>
          <a:off x="0" y="0"/>
          <a:ext cx="0" cy="0"/>
          <a:chOff x="0" y="0"/>
          <a:chExt cx="0" cy="0"/>
        </a:xfrm>
      </p:grpSpPr>
      <p:sp>
        <p:nvSpPr>
          <p:cNvPr id="334" name="Google Shape;334;g166542dff7b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5" name="Google Shape;335;g166542dff7b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 Mariangel (Don’t forget to cite images)(Change phylogenetic tree/ make your own phylogenetic tree)</a:t>
            </a:r>
            <a:endParaRPr/>
          </a:p>
          <a:p>
            <a:pPr indent="0" lvl="0" marL="0" rtl="0" algn="l">
              <a:spcBef>
                <a:spcPts val="0"/>
              </a:spcBef>
              <a:spcAft>
                <a:spcPts val="0"/>
              </a:spcAft>
              <a:buNone/>
            </a:pPr>
            <a:r>
              <a:rPr lang="en"/>
              <a:t>Hi, my name is Mariangel, I am an undergraduate student majoring in Biology and I will be talking to you about Cryptosporidium today.</a:t>
            </a:r>
            <a:endParaRPr/>
          </a:p>
          <a:p>
            <a:pPr indent="0" lvl="0" marL="0" rtl="0" algn="l">
              <a:spcBef>
                <a:spcPts val="0"/>
              </a:spcBef>
              <a:spcAft>
                <a:spcPts val="0"/>
              </a:spcAft>
              <a:buNone/>
            </a:pPr>
            <a:r>
              <a:rPr lang="en"/>
              <a:t>Similarly to Giardia, Cryptosporidium is another zoonotic protozoan parasite that infects the GI tract.</a:t>
            </a:r>
            <a:endParaRPr/>
          </a:p>
          <a:p>
            <a:pPr indent="0" lvl="0" marL="0" rtl="0" algn="l">
              <a:spcBef>
                <a:spcPts val="0"/>
              </a:spcBef>
              <a:spcAft>
                <a:spcPts val="0"/>
              </a:spcAft>
              <a:buNone/>
            </a:pPr>
            <a:r>
              <a:rPr lang="en"/>
              <a:t>They are found worldwide, but most commonly in ambient surface water. </a:t>
            </a:r>
            <a:endParaRPr/>
          </a:p>
          <a:p>
            <a:pPr indent="0" lvl="0" marL="0" rtl="0" algn="l">
              <a:spcBef>
                <a:spcPts val="0"/>
              </a:spcBef>
              <a:spcAft>
                <a:spcPts val="0"/>
              </a:spcAft>
              <a:buNone/>
            </a:pPr>
            <a:r>
              <a:rPr lang="en"/>
              <a:t>Crypto is distributed </a:t>
            </a:r>
            <a:r>
              <a:rPr lang="en">
                <a:solidFill>
                  <a:schemeClr val="dk1"/>
                </a:solidFill>
              </a:rPr>
              <a:t>through all mammalian, avian, and reptilian species.</a:t>
            </a:r>
            <a:r>
              <a:rPr lang="en"/>
              <a:t> </a:t>
            </a:r>
            <a:endParaRPr/>
          </a:p>
          <a:p>
            <a:pPr indent="0" lvl="0" marL="0" rtl="0" algn="l">
              <a:spcBef>
                <a:spcPts val="0"/>
              </a:spcBef>
              <a:spcAft>
                <a:spcPts val="0"/>
              </a:spcAft>
              <a:buNone/>
            </a:pPr>
            <a:r>
              <a:rPr lang="en"/>
              <a:t>The main route of transmission is through direct and indirect contact as well as fecal to oral routes.</a:t>
            </a:r>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highlight>
                  <a:srgbClr val="FFFFFF"/>
                </a:highlight>
              </a:rPr>
              <a:t>These species may vary depending on geographic location and the hosts’ developmental stage.</a:t>
            </a:r>
            <a:endParaRPr sz="1200">
              <a:solidFill>
                <a:schemeClr val="dk1"/>
              </a:solidFill>
              <a:highlight>
                <a:srgbClr val="FFFFFF"/>
              </a:highlight>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highlight>
                  <a:srgbClr val="FFFFFF"/>
                </a:highlight>
              </a:rPr>
              <a:t>Infective species also vary in animals, and most are host specific. The location and developmental stages in animals have been shown to be a determining factor in which type of Crypto species are infectious.</a:t>
            </a:r>
            <a:endParaRPr sz="1200">
              <a:solidFill>
                <a:schemeClr val="dk1"/>
              </a:solidFill>
              <a:highlight>
                <a:srgbClr val="FFFFFF"/>
              </a:highlight>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highlight>
                  <a:srgbClr val="FFFFFF"/>
                </a:highlight>
              </a:rPr>
              <a:t>Cryptosporidium species vary at the genotype and subtype level. This means that there are different genotypes within a species and different subtype families within a genotype.  </a:t>
            </a:r>
            <a:endParaRPr sz="1200">
              <a:solidFill>
                <a:schemeClr val="dk1"/>
              </a:solidFill>
              <a:highlight>
                <a:srgbClr val="FFFFFF"/>
              </a:highlight>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highlight>
                  <a:srgbClr val="FFFFFF"/>
                </a:highlight>
              </a:rPr>
              <a:t>Humans and animals can share subtypes within specific genotypes which is a potential risk for zoonotic transmission and zoonotic transmission also varies among geographic areas.</a:t>
            </a:r>
            <a:endParaRPr sz="1200">
              <a:solidFill>
                <a:schemeClr val="dk1"/>
              </a:solidFill>
              <a:highlight>
                <a:srgbClr val="FFFFFF"/>
              </a:highlight>
            </a:endParaRPr>
          </a:p>
          <a:p>
            <a:pPr indent="0" lvl="0" marL="0" rtl="0" algn="l">
              <a:spcBef>
                <a:spcPts val="0"/>
              </a:spcBef>
              <a:spcAft>
                <a:spcPts val="0"/>
              </a:spcAft>
              <a:buNone/>
            </a:pPr>
            <a:r>
              <a:rPr lang="en" sz="1200">
                <a:solidFill>
                  <a:schemeClr val="dk1"/>
                </a:solidFill>
              </a:rPr>
              <a:t>THE OOCYST IS THE INFECTIVE STAGE AND WHEN INGESTED BY THE HOST IT CAN CAUSE DISEASE. THE HOST SHEDS OOCYSTS IN THE FECES WHICH ARE EXCRETED INTO THE ENVIRONMENT READY FOR TRANSMISSION.</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2" name="Shape 342"/>
        <p:cNvGrpSpPr/>
        <p:nvPr/>
      </p:nvGrpSpPr>
      <p:grpSpPr>
        <a:xfrm>
          <a:off x="0" y="0"/>
          <a:ext cx="0" cy="0"/>
          <a:chOff x="0" y="0"/>
          <a:chExt cx="0" cy="0"/>
        </a:xfrm>
      </p:grpSpPr>
      <p:sp>
        <p:nvSpPr>
          <p:cNvPr id="343" name="Google Shape;343;g166542dff7b_0_3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4" name="Google Shape;344;g166542dff7b_0_3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Crypto:3ish minutes</a:t>
            </a:r>
            <a:endParaRPr/>
          </a:p>
          <a:p>
            <a:pPr indent="0" lvl="0" marL="0" rtl="0" algn="l">
              <a:spcBef>
                <a:spcPts val="0"/>
              </a:spcBef>
              <a:spcAft>
                <a:spcPts val="0"/>
              </a:spcAft>
              <a:buNone/>
            </a:pPr>
            <a:r>
              <a:rPr lang="en"/>
              <a:t> Mariangel</a:t>
            </a:r>
            <a:endParaRPr/>
          </a:p>
          <a:p>
            <a:pPr indent="0" lvl="0" marL="0" rtl="0" algn="l">
              <a:lnSpc>
                <a:spcPct val="115000"/>
              </a:lnSpc>
              <a:spcBef>
                <a:spcPts val="0"/>
              </a:spcBef>
              <a:spcAft>
                <a:spcPts val="0"/>
              </a:spcAft>
              <a:buClr>
                <a:schemeClr val="dk1"/>
              </a:buClr>
              <a:buSzPts val="1100"/>
              <a:buFont typeface="Arial"/>
              <a:buNone/>
            </a:pPr>
            <a:r>
              <a:rPr lang="en" sz="1200">
                <a:solidFill>
                  <a:srgbClr val="9900FF"/>
                </a:solidFill>
                <a:highlight>
                  <a:srgbClr val="FFFFFF"/>
                </a:highlight>
              </a:rPr>
              <a:t>For this project </a:t>
            </a:r>
            <a:r>
              <a:rPr lang="en" sz="1200">
                <a:solidFill>
                  <a:schemeClr val="dk1"/>
                </a:solidFill>
                <a:highlight>
                  <a:srgbClr val="FFFFFF"/>
                </a:highlight>
              </a:rPr>
              <a:t>we are exploring the distribution of Giardia and Crypto to see whether their presence and species abundance changes over a land-use gradient from low to high disturbance. </a:t>
            </a:r>
            <a:endParaRPr sz="1200">
              <a:solidFill>
                <a:schemeClr val="dk1"/>
              </a:solidFill>
              <a:highlight>
                <a:srgbClr val="FFFFFF"/>
              </a:highlight>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highlight>
                  <a:srgbClr val="FFFFFF"/>
                </a:highlight>
              </a:rPr>
              <a:t>We </a:t>
            </a:r>
            <a:r>
              <a:rPr lang="en" sz="1200">
                <a:solidFill>
                  <a:srgbClr val="9900FF"/>
                </a:solidFill>
                <a:highlight>
                  <a:srgbClr val="FFFFFF"/>
                </a:highlight>
              </a:rPr>
              <a:t>hypothesize that we will find </a:t>
            </a:r>
            <a:r>
              <a:rPr lang="en" sz="1200">
                <a:solidFill>
                  <a:schemeClr val="dk1"/>
                </a:solidFill>
                <a:highlight>
                  <a:srgbClr val="FFFFFF"/>
                </a:highlight>
              </a:rPr>
              <a:t>higher strain diversity at low disturbance sites because the high disturbance sites may allow strains that predominantly infect humans to outcompete the other strains. This will help us determine what populations of animals and people are at risk in Oregon by knowing which strains are in higher abundance where human activity is prominent.</a:t>
            </a:r>
            <a:endParaRPr sz="1200">
              <a:solidFill>
                <a:schemeClr val="dk1"/>
              </a:solidFill>
              <a:highlight>
                <a:srgbClr val="FFFFFF"/>
              </a:highlight>
            </a:endParaRPr>
          </a:p>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8" name="Shape 348"/>
        <p:cNvGrpSpPr/>
        <p:nvPr/>
      </p:nvGrpSpPr>
      <p:grpSpPr>
        <a:xfrm>
          <a:off x="0" y="0"/>
          <a:ext cx="0" cy="0"/>
          <a:chOff x="0" y="0"/>
          <a:chExt cx="0" cy="0"/>
        </a:xfrm>
      </p:grpSpPr>
      <p:sp>
        <p:nvSpPr>
          <p:cNvPr id="349" name="Google Shape;349;g1836b64f1bb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0" name="Google Shape;350;g1836b64f1b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Danny</a:t>
            </a:r>
            <a:endParaRPr/>
          </a:p>
          <a:p>
            <a:pPr indent="0" lvl="0" marL="0" rtl="0" algn="l">
              <a:spcBef>
                <a:spcPts val="0"/>
              </a:spcBef>
              <a:spcAft>
                <a:spcPts val="0"/>
              </a:spcAft>
              <a:buNone/>
            </a:pPr>
            <a:r>
              <a:rPr lang="en"/>
              <a:t>Quick, visual flowchart and verbal explanation of methods to make following slides more clear</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Collect samples. We filtered first by using prefilters, which were gauze if the water was especially mucky and coffe filters, then we vacuum filtrated the sample through a 0.45 micron nitrate cellulose filter. After filtering, we collected the material in the filter for use in an Meridian bioscience’s merifluor immunoassay, which was used to detect giardia cysts and crypto oocysts. The raiming material was used to </a:t>
            </a:r>
            <a:r>
              <a:rPr lang="en"/>
              <a:t>extract</a:t>
            </a:r>
            <a:r>
              <a:rPr lang="en"/>
              <a:t> DNA for PCR. Us</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9" name="Shape 369"/>
        <p:cNvGrpSpPr/>
        <p:nvPr/>
      </p:nvGrpSpPr>
      <p:grpSpPr>
        <a:xfrm>
          <a:off x="0" y="0"/>
          <a:ext cx="0" cy="0"/>
          <a:chOff x="0" y="0"/>
          <a:chExt cx="0" cy="0"/>
        </a:xfrm>
      </p:grpSpPr>
      <p:sp>
        <p:nvSpPr>
          <p:cNvPr id="370" name="Google Shape;370;g16a3fdc6381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1" name="Google Shape;371;g16a3fdc6381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200">
                <a:solidFill>
                  <a:schemeClr val="dk1"/>
                </a:solidFill>
                <a:highlight>
                  <a:srgbClr val="FFFFFF"/>
                </a:highlight>
              </a:rPr>
              <a:t>Mary’s River samples were not determined using Merifluor due to a procedure error, so the 18S rRNA gene will be used to PCR screen for the presence of Giardia at these sites.</a:t>
            </a:r>
            <a:endParaRPr sz="1200">
              <a:solidFill>
                <a:schemeClr val="dk1"/>
              </a:solidFill>
              <a:highlight>
                <a:srgbClr val="FFFFFF"/>
              </a:highlight>
            </a:endParaRPr>
          </a:p>
          <a:p>
            <a:pPr indent="0" lvl="0" marL="0" rtl="0" algn="l">
              <a:lnSpc>
                <a:spcPct val="115000"/>
              </a:lnSpc>
              <a:spcBef>
                <a:spcPts val="0"/>
              </a:spcBef>
              <a:spcAft>
                <a:spcPts val="0"/>
              </a:spcAft>
              <a:buNone/>
            </a:pPr>
            <a:r>
              <a:rPr lang="en" sz="1200">
                <a:solidFill>
                  <a:schemeClr val="dk1"/>
                </a:solidFill>
                <a:highlight>
                  <a:srgbClr val="FFFFFF"/>
                </a:highlight>
              </a:rPr>
              <a:t>An ANOVA test was performed, and the results indicated that there was no significance over a land-use gradient for the presence of Giardia and Crypto. </a:t>
            </a:r>
            <a:endParaRPr sz="1200">
              <a:solidFill>
                <a:schemeClr val="dk1"/>
              </a:solidFill>
              <a:highlight>
                <a:srgbClr val="FFFFFF"/>
              </a:highlight>
            </a:endParaRPr>
          </a:p>
          <a:p>
            <a:pPr indent="0" lvl="0" marL="0" rtl="0" algn="l">
              <a:lnSpc>
                <a:spcPct val="115000"/>
              </a:lnSpc>
              <a:spcBef>
                <a:spcPts val="0"/>
              </a:spcBef>
              <a:spcAft>
                <a:spcPts val="0"/>
              </a:spcAft>
              <a:buClr>
                <a:schemeClr val="dk1"/>
              </a:buClr>
              <a:buSzPts val="1100"/>
              <a:buFont typeface="Arial"/>
              <a:buNone/>
            </a:pPr>
            <a:r>
              <a:t/>
            </a:r>
            <a:endParaRPr sz="1200">
              <a:solidFill>
                <a:schemeClr val="dk1"/>
              </a:solidFill>
              <a:highlight>
                <a:srgbClr val="FFFFFF"/>
              </a:highlight>
            </a:endParaRPr>
          </a:p>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6" name="Shape 376"/>
        <p:cNvGrpSpPr/>
        <p:nvPr/>
      </p:nvGrpSpPr>
      <p:grpSpPr>
        <a:xfrm>
          <a:off x="0" y="0"/>
          <a:ext cx="0" cy="0"/>
          <a:chOff x="0" y="0"/>
          <a:chExt cx="0" cy="0"/>
        </a:xfrm>
      </p:grpSpPr>
      <p:sp>
        <p:nvSpPr>
          <p:cNvPr id="377" name="Google Shape;377;g18c2b6a8856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8" name="Google Shape;378;g18c2b6a8856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200">
                <a:solidFill>
                  <a:schemeClr val="dk1"/>
                </a:solidFill>
                <a:highlight>
                  <a:srgbClr val="FFFFFF"/>
                </a:highlight>
              </a:rPr>
              <a:t>17 White River watershed samples were positive for both Giardia and Crypto, 5 were negative for Giardia, 3 were negative for Crypto, 1 was positive for Giardia only, 3 were positive for Crypto only and only one site was negative for both as shown on the bar graph. (Try to calculate a percentage for the sites that had the highest number of crypto and both crypto and giardia.) ~84% were positive for crypto and ~90% were positive for both giardia and crypto. </a:t>
            </a:r>
            <a:endParaRPr sz="1200">
              <a:solidFill>
                <a:schemeClr val="dk1"/>
              </a:solidFill>
              <a:highlight>
                <a:srgbClr val="FFFFFF"/>
              </a:highlight>
            </a:endParaRPr>
          </a:p>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 name="Shape 78"/>
        <p:cNvGrpSpPr/>
        <p:nvPr/>
      </p:nvGrpSpPr>
      <p:grpSpPr>
        <a:xfrm>
          <a:off x="0" y="0"/>
          <a:ext cx="0" cy="0"/>
          <a:chOff x="0" y="0"/>
          <a:chExt cx="0" cy="0"/>
        </a:xfrm>
      </p:grpSpPr>
      <p:sp>
        <p:nvSpPr>
          <p:cNvPr id="79" name="Google Shape;79;g17bc7df7077_1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 name="Google Shape;80;g17bc7df7077_1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400"/>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3" name="Shape 383"/>
        <p:cNvGrpSpPr/>
        <p:nvPr/>
      </p:nvGrpSpPr>
      <p:grpSpPr>
        <a:xfrm>
          <a:off x="0" y="0"/>
          <a:ext cx="0" cy="0"/>
          <a:chOff x="0" y="0"/>
          <a:chExt cx="0" cy="0"/>
        </a:xfrm>
      </p:grpSpPr>
      <p:sp>
        <p:nvSpPr>
          <p:cNvPr id="384" name="Google Shape;384;g18c2b6a8856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5" name="Google Shape;385;g18c2b6a8856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200">
                <a:solidFill>
                  <a:schemeClr val="dk1"/>
                </a:solidFill>
                <a:highlight>
                  <a:srgbClr val="FFFFFF"/>
                </a:highlight>
              </a:rPr>
              <a:t>The CALTOPO map shows these results while demonstrating where the low, medium, and high disturbance sites are located. The site negative for both was a low disturbance site and it was Highway 35 Site near Mt. Hood. </a:t>
            </a:r>
            <a:endParaRPr sz="1200">
              <a:solidFill>
                <a:schemeClr val="dk1"/>
              </a:solidFill>
              <a:highlight>
                <a:srgbClr val="FFFFFF"/>
              </a:highlight>
            </a:endParaRPr>
          </a:p>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9" name="Shape 389"/>
        <p:cNvGrpSpPr/>
        <p:nvPr/>
      </p:nvGrpSpPr>
      <p:grpSpPr>
        <a:xfrm>
          <a:off x="0" y="0"/>
          <a:ext cx="0" cy="0"/>
          <a:chOff x="0" y="0"/>
          <a:chExt cx="0" cy="0"/>
        </a:xfrm>
      </p:grpSpPr>
      <p:sp>
        <p:nvSpPr>
          <p:cNvPr id="390" name="Google Shape;390;g17599069224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1" name="Google Shape;391;g17599069224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Danny</a:t>
            </a:r>
            <a:endParaRPr/>
          </a:p>
          <a:p>
            <a:pPr indent="0" lvl="0" marL="0" rtl="0" algn="l">
              <a:spcBef>
                <a:spcPts val="0"/>
              </a:spcBef>
              <a:spcAft>
                <a:spcPts val="0"/>
              </a:spcAft>
              <a:buNone/>
            </a:pPr>
            <a:r>
              <a:rPr lang="en"/>
              <a:t>PCR and gel electrophoresis</a:t>
            </a:r>
            <a:endParaRPr/>
          </a:p>
          <a:p>
            <a:pPr indent="0" lvl="0" marL="0" rtl="0" algn="l">
              <a:spcBef>
                <a:spcPts val="0"/>
              </a:spcBef>
              <a:spcAft>
                <a:spcPts val="0"/>
              </a:spcAft>
              <a:buNone/>
            </a:pPr>
            <a:r>
              <a:rPr lang="en"/>
              <a:t>What is multilocus </a:t>
            </a:r>
            <a:r>
              <a:rPr lang="en"/>
              <a:t>genotyping</a:t>
            </a:r>
            <a:r>
              <a:rPr lang="en"/>
              <a:t>?</a:t>
            </a:r>
            <a:endParaRPr/>
          </a:p>
          <a:p>
            <a:pPr indent="0" lvl="0" marL="0" rtl="0" algn="l">
              <a:spcBef>
                <a:spcPts val="0"/>
              </a:spcBef>
              <a:spcAft>
                <a:spcPts val="0"/>
              </a:spcAft>
              <a:buNone/>
            </a:pPr>
            <a:r>
              <a:rPr lang="en"/>
              <a:t>Next gen sequencing- relative strain abundance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Mostly negative results for giardia, but positive on Merifluor? (In WRW)</a:t>
            </a:r>
            <a:endParaRPr/>
          </a:p>
          <a:p>
            <a:pPr indent="0" lvl="0" marL="0" rtl="0" algn="l">
              <a:spcBef>
                <a:spcPts val="0"/>
              </a:spcBef>
              <a:spcAft>
                <a:spcPts val="0"/>
              </a:spcAft>
              <a:buNone/>
            </a:pPr>
            <a:r>
              <a:rPr lang="en"/>
              <a:t>Optimal temperature to run PCR</a:t>
            </a:r>
            <a:endParaRPr/>
          </a:p>
          <a:p>
            <a:pPr indent="0" lvl="0" marL="0" rtl="0" algn="l">
              <a:spcBef>
                <a:spcPts val="0"/>
              </a:spcBef>
              <a:spcAft>
                <a:spcPts val="0"/>
              </a:spcAft>
              <a:buNone/>
            </a:pPr>
            <a:r>
              <a:rPr lang="en"/>
              <a:t>Prefilters?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Crypto- may do in future</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6" name="Shape 396"/>
        <p:cNvGrpSpPr/>
        <p:nvPr/>
      </p:nvGrpSpPr>
      <p:grpSpPr>
        <a:xfrm>
          <a:off x="0" y="0"/>
          <a:ext cx="0" cy="0"/>
          <a:chOff x="0" y="0"/>
          <a:chExt cx="0" cy="0"/>
        </a:xfrm>
      </p:grpSpPr>
      <p:sp>
        <p:nvSpPr>
          <p:cNvPr id="397" name="Google Shape;397;g171d205617d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8" name="Google Shape;398;g171d205617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Lepto &amp; Giardia, Project “optimization” 3-5 min</a:t>
            </a:r>
            <a:endParaRPr/>
          </a:p>
          <a:p>
            <a:pPr indent="0" lvl="0" marL="0" rtl="0" algn="l">
              <a:spcBef>
                <a:spcPts val="0"/>
              </a:spcBef>
              <a:spcAft>
                <a:spcPts val="0"/>
              </a:spcAft>
              <a:buNone/>
            </a:pPr>
            <a:r>
              <a:rPr lang="en"/>
              <a:t>Kacy</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What: Bacterial parasite, most famously associated with Norway Rats, though more hosts exist. </a:t>
            </a:r>
            <a:endParaRPr/>
          </a:p>
          <a:p>
            <a:pPr indent="0" lvl="0" marL="0" rtl="0" algn="l">
              <a:spcBef>
                <a:spcPts val="0"/>
              </a:spcBef>
              <a:spcAft>
                <a:spcPts val="0"/>
              </a:spcAft>
              <a:buNone/>
            </a:pPr>
            <a:r>
              <a:rPr lang="en"/>
              <a:t>	Can cause variety of </a:t>
            </a:r>
            <a:r>
              <a:rPr lang="en"/>
              <a:t>symptoms: fever, muscle pain, </a:t>
            </a:r>
            <a:r>
              <a:rPr lang="en"/>
              <a:t>GI distress, jaundice, </a:t>
            </a:r>
            <a:r>
              <a:rPr lang="en">
                <a:solidFill>
                  <a:schemeClr val="dk1"/>
                </a:solidFill>
              </a:rPr>
              <a:t>organ failure, meningitis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Zoonotic:</a:t>
            </a:r>
            <a:endParaRPr/>
          </a:p>
          <a:p>
            <a:pPr indent="0" lvl="0" marL="0" rtl="0" algn="l">
              <a:spcBef>
                <a:spcPts val="0"/>
              </a:spcBef>
              <a:spcAft>
                <a:spcPts val="0"/>
              </a:spcAft>
              <a:buNone/>
            </a:pPr>
            <a:r>
              <a:rPr lang="en"/>
              <a:t>	In rodents - minimal clinical effects (current research expanding on this)</a:t>
            </a:r>
            <a:endParaRPr/>
          </a:p>
          <a:p>
            <a:pPr indent="0" lvl="0" marL="0" rtl="0" algn="l">
              <a:spcBef>
                <a:spcPts val="0"/>
              </a:spcBef>
              <a:spcAft>
                <a:spcPts val="0"/>
              </a:spcAft>
              <a:buNone/>
            </a:pPr>
            <a:r>
              <a:rPr lang="en"/>
              <a:t>	Inhabit the renal tubules &amp; shed into urine.</a:t>
            </a:r>
            <a:endParaRPr/>
          </a:p>
          <a:p>
            <a:pPr indent="0" lvl="0" marL="0" rtl="0" algn="l">
              <a:spcBef>
                <a:spcPts val="0"/>
              </a:spcBef>
              <a:spcAft>
                <a:spcPts val="0"/>
              </a:spcAft>
              <a:buNone/>
            </a:pPr>
            <a:r>
              <a:rPr lang="en"/>
              <a:t>		Pathogenic in many wild and domestic animals</a:t>
            </a:r>
            <a:endParaRPr/>
          </a:p>
          <a:p>
            <a:pPr indent="0" lvl="0" marL="0" rtl="0" algn="l">
              <a:spcBef>
                <a:spcPts val="0"/>
              </a:spcBef>
              <a:spcAft>
                <a:spcPts val="0"/>
              </a:spcAft>
              <a:buNone/>
            </a:pPr>
            <a:r>
              <a:rPr lang="en"/>
              <a:t>		Major cause of economic loss in the Meat &amp; Dairy industry</a:t>
            </a:r>
            <a:endParaRPr/>
          </a:p>
          <a:p>
            <a:pPr indent="0" lvl="0" marL="0" rtl="0" algn="l">
              <a:spcBef>
                <a:spcPts val="0"/>
              </a:spcBef>
              <a:spcAft>
                <a:spcPts val="0"/>
              </a:spcAft>
              <a:buNone/>
            </a:pPr>
            <a:r>
              <a:rPr lang="en"/>
              <a:t>		In </a:t>
            </a:r>
            <a:r>
              <a:rPr lang="en"/>
              <a:t>humans: </a:t>
            </a:r>
            <a:r>
              <a:rPr lang="en">
                <a:solidFill>
                  <a:schemeClr val="dk1"/>
                </a:solidFill>
              </a:rPr>
              <a:t>Neglected Tropical Disease -WHO, close to 60k deaths a year worldwide.</a:t>
            </a:r>
            <a:endParaRPr/>
          </a:p>
          <a:p>
            <a:pPr indent="0" lvl="0" marL="0" rtl="0" algn="l">
              <a:spcBef>
                <a:spcPts val="0"/>
              </a:spcBef>
              <a:spcAft>
                <a:spcPts val="0"/>
              </a:spcAft>
              <a:buNone/>
            </a:pPr>
            <a:r>
              <a:rPr lang="en"/>
              <a:t>	</a:t>
            </a:r>
            <a:endParaRPr/>
          </a:p>
          <a:p>
            <a:pPr indent="0" lvl="0" marL="0" rtl="0" algn="l">
              <a:spcBef>
                <a:spcPts val="0"/>
              </a:spcBef>
              <a:spcAft>
                <a:spcPts val="0"/>
              </a:spcAft>
              <a:buNone/>
            </a:pPr>
            <a:r>
              <a:rPr lang="en"/>
              <a:t>Where:</a:t>
            </a:r>
            <a:endParaRPr/>
          </a:p>
          <a:p>
            <a:pPr indent="457200" lvl="0" marL="0" rtl="0" algn="l">
              <a:spcBef>
                <a:spcPts val="0"/>
              </a:spcBef>
              <a:spcAft>
                <a:spcPts val="0"/>
              </a:spcAft>
              <a:buNone/>
            </a:pPr>
            <a:r>
              <a:rPr lang="en"/>
              <a:t>Transmission through Contact with contaminated soil or water</a:t>
            </a:r>
            <a:endParaRPr/>
          </a:p>
          <a:p>
            <a:pPr indent="457200" lvl="0" marL="0" rtl="0" algn="l">
              <a:spcBef>
                <a:spcPts val="0"/>
              </a:spcBef>
              <a:spcAft>
                <a:spcPts val="0"/>
              </a:spcAft>
              <a:buNone/>
            </a:pPr>
            <a:r>
              <a:rPr lang="en"/>
              <a:t>Most infections associated with flood events.</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5" name="Shape 405"/>
        <p:cNvGrpSpPr/>
        <p:nvPr/>
      </p:nvGrpSpPr>
      <p:grpSpPr>
        <a:xfrm>
          <a:off x="0" y="0"/>
          <a:ext cx="0" cy="0"/>
          <a:chOff x="0" y="0"/>
          <a:chExt cx="0" cy="0"/>
        </a:xfrm>
      </p:grpSpPr>
      <p:sp>
        <p:nvSpPr>
          <p:cNvPr id="406" name="Google Shape;406;g18ce1f94b9d_18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7" name="Google Shape;407;g18ce1f94b9d_18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rPr b="1" lang="en">
                <a:solidFill>
                  <a:schemeClr val="dk1"/>
                </a:solidFill>
              </a:rPr>
              <a:t>IT IS HERE, d</a:t>
            </a:r>
            <a:r>
              <a:rPr b="1" lang="en">
                <a:solidFill>
                  <a:schemeClr val="dk1"/>
                </a:solidFill>
              </a:rPr>
              <a:t>ogs/Sea lions incr. In prevalence.</a:t>
            </a:r>
            <a:endParaRPr b="1">
              <a:solidFill>
                <a:schemeClr val="dk1"/>
              </a:solidFill>
            </a:endParaRPr>
          </a:p>
          <a:p>
            <a:pPr indent="0" lvl="0" marL="0" rtl="0" algn="l">
              <a:spcBef>
                <a:spcPts val="0"/>
              </a:spcBef>
              <a:spcAft>
                <a:spcPts val="0"/>
              </a:spcAft>
              <a:buNone/>
            </a:pPr>
            <a:r>
              <a:t/>
            </a:r>
            <a:endParaRPr b="1">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Turns out the “neglected” issue is correlated with access to healthcare.</a:t>
            </a:r>
            <a:endParaRPr>
              <a:solidFill>
                <a:schemeClr val="dk1"/>
              </a:solidFil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8" name="Shape 418"/>
        <p:cNvGrpSpPr/>
        <p:nvPr/>
      </p:nvGrpSpPr>
      <p:grpSpPr>
        <a:xfrm>
          <a:off x="0" y="0"/>
          <a:ext cx="0" cy="0"/>
          <a:chOff x="0" y="0"/>
          <a:chExt cx="0" cy="0"/>
        </a:xfrm>
      </p:grpSpPr>
      <p:sp>
        <p:nvSpPr>
          <p:cNvPr id="419" name="Google Shape;419;g166542dff7b_0_3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0" name="Google Shape;420;g166542dff7b_0_3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Lepto &amp; Giardia, Project “optimization” 3-5 min</a:t>
            </a:r>
            <a:endParaRPr/>
          </a:p>
          <a:p>
            <a:pPr indent="0" lvl="0" marL="0" rtl="0" algn="l">
              <a:spcBef>
                <a:spcPts val="0"/>
              </a:spcBef>
              <a:spcAft>
                <a:spcPts val="0"/>
              </a:spcAft>
              <a:buNone/>
            </a:pPr>
            <a:r>
              <a:rPr lang="en"/>
              <a:t>Kacy</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Sample Preparation:</a:t>
            </a:r>
            <a:endParaRPr/>
          </a:p>
          <a:p>
            <a:pPr indent="0" lvl="0" marL="0" rtl="0" algn="l">
              <a:spcBef>
                <a:spcPts val="0"/>
              </a:spcBef>
              <a:spcAft>
                <a:spcPts val="0"/>
              </a:spcAft>
              <a:buNone/>
            </a:pPr>
            <a:r>
              <a:rPr lang="en"/>
              <a:t>	1L of water is filtered through multiple </a:t>
            </a:r>
            <a:r>
              <a:rPr lang="en"/>
              <a:t>stages</a:t>
            </a:r>
            <a:endParaRPr/>
          </a:p>
          <a:p>
            <a:pPr indent="0" lvl="0" marL="0" rtl="0" algn="l">
              <a:spcBef>
                <a:spcPts val="0"/>
              </a:spcBef>
              <a:spcAft>
                <a:spcPts val="0"/>
              </a:spcAft>
              <a:buNone/>
            </a:pPr>
            <a:r>
              <a:rPr lang="en"/>
              <a:t>		Unlike the AMR: the entire filter is used to extract the eDNA</a:t>
            </a:r>
            <a:endParaRPr/>
          </a:p>
          <a:p>
            <a:pPr indent="0" lvl="0" marL="0" rtl="0" algn="l">
              <a:spcBef>
                <a:spcPts val="0"/>
              </a:spcBef>
              <a:spcAft>
                <a:spcPts val="0"/>
              </a:spcAft>
              <a:buNone/>
            </a:pPr>
            <a:r>
              <a:rPr lang="en"/>
              <a:t>		Modified QIAGEN DN-Easy Protocol</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Digital Droplet PCR</a:t>
            </a:r>
            <a:endParaRPr/>
          </a:p>
          <a:p>
            <a:pPr indent="0" lvl="0" marL="0" rtl="0" algn="l">
              <a:spcBef>
                <a:spcPts val="0"/>
              </a:spcBef>
              <a:spcAft>
                <a:spcPts val="0"/>
              </a:spcAft>
              <a:buNone/>
            </a:pPr>
            <a:r>
              <a:rPr lang="en"/>
              <a:t>	Sample is fractionated into &gt;25k droplets and individual PCR reactions occur in each droplet.</a:t>
            </a:r>
            <a:endParaRPr/>
          </a:p>
          <a:p>
            <a:pPr indent="0" lvl="0" marL="0" rtl="0" algn="l">
              <a:spcBef>
                <a:spcPts val="0"/>
              </a:spcBef>
              <a:spcAft>
                <a:spcPts val="0"/>
              </a:spcAft>
              <a:buNone/>
            </a:pPr>
            <a:r>
              <a:rPr lang="en"/>
              <a:t>	Primers used from VDL assay-</a:t>
            </a:r>
            <a:endParaRPr/>
          </a:p>
          <a:p>
            <a:pPr indent="0" lvl="0" marL="0" rtl="0" algn="l">
              <a:spcBef>
                <a:spcPts val="0"/>
              </a:spcBef>
              <a:spcAft>
                <a:spcPts val="0"/>
              </a:spcAft>
              <a:buNone/>
            </a:pPr>
            <a:r>
              <a:rPr lang="en"/>
              <a:t>	Graph to the right is from these samples. </a:t>
            </a:r>
            <a:endParaRPr/>
          </a:p>
          <a:p>
            <a:pPr indent="0" lvl="0" marL="0" rtl="0" algn="l">
              <a:spcBef>
                <a:spcPts val="0"/>
              </a:spcBef>
              <a:spcAft>
                <a:spcPts val="0"/>
              </a:spcAft>
              <a:buNone/>
            </a:pPr>
            <a:r>
              <a:rPr lang="en"/>
              <a:t>	Reaction Fluorescence is compared to the positive control to identify droplets with target DNA.</a:t>
            </a:r>
            <a:endParaRPr/>
          </a:p>
          <a:p>
            <a:pPr indent="0" lvl="0" marL="0" rtl="0" algn="l">
              <a:lnSpc>
                <a:spcPct val="115000"/>
              </a:lnSpc>
              <a:spcBef>
                <a:spcPts val="0"/>
              </a:spcBef>
              <a:spcAft>
                <a:spcPts val="0"/>
              </a:spcAft>
              <a:buNone/>
            </a:pPr>
            <a:r>
              <a:t/>
            </a:r>
            <a:endParaRPr sz="1400">
              <a:solidFill>
                <a:schemeClr val="dk1"/>
              </a:solidFill>
            </a:endParaRPr>
          </a:p>
          <a:p>
            <a:pPr indent="0" lvl="0" marL="0" rtl="0" algn="l">
              <a:spcBef>
                <a:spcPts val="120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9" name="Shape 429"/>
        <p:cNvGrpSpPr/>
        <p:nvPr/>
      </p:nvGrpSpPr>
      <p:grpSpPr>
        <a:xfrm>
          <a:off x="0" y="0"/>
          <a:ext cx="0" cy="0"/>
          <a:chOff x="0" y="0"/>
          <a:chExt cx="0" cy="0"/>
        </a:xfrm>
      </p:grpSpPr>
      <p:sp>
        <p:nvSpPr>
          <p:cNvPr id="430" name="Google Shape;430;g18c501c7bf5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1" name="Google Shape;431;g18c501c7bf5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Results:</a:t>
            </a:r>
            <a:endParaRPr/>
          </a:p>
          <a:p>
            <a:pPr indent="0" lvl="0" marL="0" rtl="0" algn="l">
              <a:spcBef>
                <a:spcPts val="0"/>
              </a:spcBef>
              <a:spcAft>
                <a:spcPts val="0"/>
              </a:spcAft>
              <a:buNone/>
            </a:pPr>
            <a:r>
              <a:rPr lang="en"/>
              <a:t>	Positive: OSU RAIL pond</a:t>
            </a:r>
            <a:endParaRPr/>
          </a:p>
          <a:p>
            <a:pPr indent="0" lvl="0" marL="0" rtl="0" algn="l">
              <a:spcBef>
                <a:spcPts val="0"/>
              </a:spcBef>
              <a:spcAft>
                <a:spcPts val="0"/>
              </a:spcAft>
              <a:buNone/>
            </a:pPr>
            <a:r>
              <a:rPr lang="en"/>
              <a:t>	11 results need confirmation by subsequent testing/ scrutiny.</a:t>
            </a:r>
            <a:endParaRPr/>
          </a:p>
          <a:p>
            <a:pPr indent="0" lvl="0" marL="0" rtl="0" algn="l">
              <a:spcBef>
                <a:spcPts val="0"/>
              </a:spcBef>
              <a:spcAft>
                <a:spcPts val="0"/>
              </a:spcAft>
              <a:buNone/>
            </a:pPr>
            <a:r>
              <a:rPr lang="en"/>
              <a:t>	The pathogen is so rare, detection in only 1-3 of the 25k droplets.</a:t>
            </a:r>
            <a:endParaRPr/>
          </a:p>
          <a:p>
            <a:pPr indent="0" lvl="0" marL="0" rtl="0" algn="l">
              <a:spcBef>
                <a:spcPts val="0"/>
              </a:spcBef>
              <a:spcAft>
                <a:spcPts val="0"/>
              </a:spcAft>
              <a:buNone/>
            </a:pPr>
            <a:r>
              <a:rPr lang="en"/>
              <a:t>	</a:t>
            </a:r>
            <a:endParaRPr/>
          </a:p>
          <a:p>
            <a:pPr indent="0" lvl="0" marL="0" rtl="0" algn="l">
              <a:spcBef>
                <a:spcPts val="0"/>
              </a:spcBef>
              <a:spcAft>
                <a:spcPts val="0"/>
              </a:spcAft>
              <a:buNone/>
            </a:pPr>
            <a:r>
              <a:rPr lang="en"/>
              <a:t>Next steps:</a:t>
            </a:r>
            <a:endParaRPr/>
          </a:p>
          <a:p>
            <a:pPr indent="0" lvl="0" marL="0" rtl="0" algn="l">
              <a:spcBef>
                <a:spcPts val="0"/>
              </a:spcBef>
              <a:spcAft>
                <a:spcPts val="0"/>
              </a:spcAft>
              <a:buNone/>
            </a:pPr>
            <a:r>
              <a:rPr lang="en"/>
              <a:t>	We are curious about Leptosipra attaching itself to substrates therefore, the prefilters are being extracted.</a:t>
            </a:r>
            <a:endParaRPr/>
          </a:p>
          <a:p>
            <a:pPr indent="0" lvl="0" marL="0" rtl="0" algn="l">
              <a:spcBef>
                <a:spcPts val="0"/>
              </a:spcBef>
              <a:spcAft>
                <a:spcPts val="0"/>
              </a:spcAft>
              <a:buNone/>
            </a:pPr>
            <a:r>
              <a:rPr lang="en"/>
              <a:t>	Most protocols use &gt;5L of water per sample- we were only able to filter up to 1 L- sometimes substantially less due to water conditions</a:t>
            </a:r>
            <a:endParaRPr/>
          </a:p>
          <a:p>
            <a:pPr indent="0" lvl="0" marL="0" rtl="0" algn="l">
              <a:spcBef>
                <a:spcPts val="0"/>
              </a:spcBef>
              <a:spcAft>
                <a:spcPts val="0"/>
              </a:spcAft>
              <a:buNone/>
            </a:pPr>
            <a:r>
              <a:rPr lang="en"/>
              <a:t>		Most disturbed areas- higher </a:t>
            </a:r>
            <a:r>
              <a:rPr lang="en"/>
              <a:t>likelihood</a:t>
            </a:r>
            <a:r>
              <a:rPr lang="en"/>
              <a:t> of detection, lower filter ability.</a:t>
            </a:r>
            <a:endParaRPr/>
          </a:p>
          <a:p>
            <a:pPr indent="0" lvl="0" marL="0" rtl="0" algn="l">
              <a:spcBef>
                <a:spcPts val="0"/>
              </a:spcBef>
              <a:spcAft>
                <a:spcPts val="0"/>
              </a:spcAft>
              <a:buNone/>
            </a:pPr>
            <a:r>
              <a:rPr lang="en"/>
              <a:t>	Most protocols have an enrichment step- bumping up the numbers of any possible lepto for easier detection</a:t>
            </a:r>
            <a:endParaRPr/>
          </a:p>
          <a:p>
            <a:pPr indent="0" lvl="0" marL="0" rtl="0" algn="l">
              <a:spcBef>
                <a:spcPts val="0"/>
              </a:spcBef>
              <a:spcAft>
                <a:spcPts val="0"/>
              </a:spcAft>
              <a:buNone/>
            </a:pPr>
            <a:r>
              <a:rPr lang="en"/>
              <a:t>		Cause time delay</a:t>
            </a:r>
            <a:endParaRPr/>
          </a:p>
          <a:p>
            <a:pPr indent="0" lvl="0" marL="0" rtl="0" algn="l">
              <a:spcBef>
                <a:spcPts val="0"/>
              </a:spcBef>
              <a:spcAft>
                <a:spcPts val="0"/>
              </a:spcAft>
              <a:buNone/>
            </a:pPr>
            <a:r>
              <a:rPr lang="en"/>
              <a:t>		Changes the economics </a:t>
            </a:r>
            <a:endParaRPr/>
          </a:p>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9" name="Shape 439"/>
        <p:cNvGrpSpPr/>
        <p:nvPr/>
      </p:nvGrpSpPr>
      <p:grpSpPr>
        <a:xfrm>
          <a:off x="0" y="0"/>
          <a:ext cx="0" cy="0"/>
          <a:chOff x="0" y="0"/>
          <a:chExt cx="0" cy="0"/>
        </a:xfrm>
      </p:grpSpPr>
      <p:sp>
        <p:nvSpPr>
          <p:cNvPr id="440" name="Google Shape;440;g166542dff7b_0_3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1" name="Google Shape;441;g166542dff7b_0_3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Lepto &amp; Giardia, Project “optimization” 3-5 min</a:t>
            </a:r>
            <a:endParaRPr/>
          </a:p>
          <a:p>
            <a:pPr indent="0" lvl="0" marL="0" rtl="0" algn="l">
              <a:spcBef>
                <a:spcPts val="0"/>
              </a:spcBef>
              <a:spcAft>
                <a:spcPts val="0"/>
              </a:spcAft>
              <a:buNone/>
            </a:pPr>
            <a:r>
              <a:rPr lang="en"/>
              <a:t>Danny/Kacy?</a:t>
            </a:r>
            <a:endParaRPr/>
          </a:p>
          <a:p>
            <a:pPr indent="0" lvl="0" marL="0" rtl="0" algn="l">
              <a:spcBef>
                <a:spcPts val="0"/>
              </a:spcBef>
              <a:spcAft>
                <a:spcPts val="0"/>
              </a:spcAft>
              <a:buNone/>
            </a:pPr>
            <a:r>
              <a:rPr lang="en"/>
              <a:t>Remember to include conclusions or future work</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8" name="Shape 448"/>
        <p:cNvGrpSpPr/>
        <p:nvPr/>
      </p:nvGrpSpPr>
      <p:grpSpPr>
        <a:xfrm>
          <a:off x="0" y="0"/>
          <a:ext cx="0" cy="0"/>
          <a:chOff x="0" y="0"/>
          <a:chExt cx="0" cy="0"/>
        </a:xfrm>
      </p:grpSpPr>
      <p:sp>
        <p:nvSpPr>
          <p:cNvPr id="449" name="Google Shape;449;g18c5f716c02_1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0" name="Google Shape;450;g18c5f716c02_1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TIcks: 5 min</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Danny</a:t>
            </a:r>
            <a:endParaRPr>
              <a:solidFill>
                <a:schemeClr val="dk1"/>
              </a:solidFill>
            </a:endParaRPr>
          </a:p>
          <a:p>
            <a:pPr indent="0" lvl="0" marL="0" rtl="0" algn="l">
              <a:spcBef>
                <a:spcPts val="0"/>
              </a:spcBef>
              <a:spcAft>
                <a:spcPts val="0"/>
              </a:spcAft>
              <a:buNone/>
            </a:pPr>
            <a:r>
              <a:rPr lang="en">
                <a:solidFill>
                  <a:schemeClr val="dk1"/>
                </a:solidFill>
              </a:rPr>
              <a:t>There has been an increase in emergence of vector-borne pathogens worldwide. Land use is correlated with said rise, and is therefore worthwhile to study the affect land-use has on the prevalence of ticks and any zoonotic disease they may carry. In Oregon, there are primarily three types of ticks: </a:t>
            </a:r>
            <a:r>
              <a:rPr i="1" lang="en">
                <a:solidFill>
                  <a:schemeClr val="dk1"/>
                </a:solidFill>
              </a:rPr>
              <a:t>Ixodes pacificus</a:t>
            </a:r>
            <a:r>
              <a:rPr lang="en">
                <a:solidFill>
                  <a:schemeClr val="dk1"/>
                </a:solidFill>
              </a:rPr>
              <a:t>, which is a vector for lyme dz, anaplasma, and erlichia; Dermacentor variabilis (aka American Dog Tick), a vector for rocky mountain spotted fever (RMSF); and Rhipicephalus sanguineus (aka Brown Dog Tick), a vector for RMSF, babesia, and erlichia</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8" name="Shape 458"/>
        <p:cNvGrpSpPr/>
        <p:nvPr/>
      </p:nvGrpSpPr>
      <p:grpSpPr>
        <a:xfrm>
          <a:off x="0" y="0"/>
          <a:ext cx="0" cy="0"/>
          <a:chOff x="0" y="0"/>
          <a:chExt cx="0" cy="0"/>
        </a:xfrm>
      </p:grpSpPr>
      <p:sp>
        <p:nvSpPr>
          <p:cNvPr id="459" name="Google Shape;459;g18ce1f94b9d_19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0" name="Google Shape;460;g18ce1f94b9d_19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4" name="Shape 464"/>
        <p:cNvGrpSpPr/>
        <p:nvPr/>
      </p:nvGrpSpPr>
      <p:grpSpPr>
        <a:xfrm>
          <a:off x="0" y="0"/>
          <a:ext cx="0" cy="0"/>
          <a:chOff x="0" y="0"/>
          <a:chExt cx="0" cy="0"/>
        </a:xfrm>
      </p:grpSpPr>
      <p:sp>
        <p:nvSpPr>
          <p:cNvPr id="465" name="Google Shape;465;g18c5f716c02_1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6" name="Google Shape;466;g18c5f716c02_1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We sampled the surrounding land of our water sample sites by dragging a cloth in 50 foot transect. Ticks would land on the cloth as it passes by and we would collect the ticks after every transect. Transects were kept as </a:t>
            </a:r>
            <a:r>
              <a:rPr lang="en"/>
              <a:t>consistent</a:t>
            </a:r>
            <a:r>
              <a:rPr lang="en"/>
              <a:t> as possible, because prevalence is determined by the number of ticks in a given area. Any collected ticks were identified as </a:t>
            </a:r>
            <a:r>
              <a:rPr i="1" lang="en"/>
              <a:t>Ixodes, Dermacenter, </a:t>
            </a:r>
            <a:r>
              <a:rPr lang="en"/>
              <a:t>or </a:t>
            </a:r>
            <a:r>
              <a:rPr i="1" lang="en"/>
              <a:t>Rhiphicephalus</a:t>
            </a:r>
            <a:r>
              <a:rPr lang="en"/>
              <a:t> under a microscope, and whether they were adults, nymphs, or larvae, male or female. Ticks were then pooled based on sample site, sex, species, and life stage, and submitted to the oregon state veterinary diagnostic laboratory to test to see if they carried any of their respective diseases.</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 name="Shape 87"/>
        <p:cNvGrpSpPr/>
        <p:nvPr/>
      </p:nvGrpSpPr>
      <p:grpSpPr>
        <a:xfrm>
          <a:off x="0" y="0"/>
          <a:ext cx="0" cy="0"/>
          <a:chOff x="0" y="0"/>
          <a:chExt cx="0" cy="0"/>
        </a:xfrm>
      </p:grpSpPr>
      <p:sp>
        <p:nvSpPr>
          <p:cNvPr id="88" name="Google Shape;88;g17bc7df7077_1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 name="Google Shape;89;g17bc7df7077_1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400"/>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4" name="Shape 474"/>
        <p:cNvGrpSpPr/>
        <p:nvPr/>
      </p:nvGrpSpPr>
      <p:grpSpPr>
        <a:xfrm>
          <a:off x="0" y="0"/>
          <a:ext cx="0" cy="0"/>
          <a:chOff x="0" y="0"/>
          <a:chExt cx="0" cy="0"/>
        </a:xfrm>
      </p:grpSpPr>
      <p:sp>
        <p:nvSpPr>
          <p:cNvPr id="475" name="Google Shape;475;g186e589f045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6" name="Google Shape;476;g186e589f045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TIcks: 5 min</a:t>
            </a:r>
            <a:endParaRPr/>
          </a:p>
          <a:p>
            <a:pPr indent="0" lvl="0" marL="0" rtl="0" algn="l">
              <a:spcBef>
                <a:spcPts val="0"/>
              </a:spcBef>
              <a:spcAft>
                <a:spcPts val="0"/>
              </a:spcAft>
              <a:buNone/>
            </a:pPr>
            <a:r>
              <a:rPr lang="en"/>
              <a:t>Danny</a:t>
            </a:r>
            <a:endParaRPr/>
          </a:p>
          <a:p>
            <a:pPr indent="0" lvl="0" marL="0" rtl="0" algn="l">
              <a:spcBef>
                <a:spcPts val="0"/>
              </a:spcBef>
              <a:spcAft>
                <a:spcPts val="0"/>
              </a:spcAft>
              <a:buNone/>
            </a:pPr>
            <a:r>
              <a:rPr lang="en"/>
              <a:t>We did not find any ticks along the Mary’s river. Along the white river watershed, we only discovered ticks in 4 out of 15 sites. All ticks collected were Dermacentor variabilis, and therefore were only tested for RMSF. Only 1 sample site was positive for RMSF, which was a low disturbance site. We found a greater abundance of ticks at medium disturbance sites than at high or low disturbance sites. However, it should be noted that sample size was very small, and sample size and area were limited and variable due to sampling location being chosen primarily for water sampling.</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8" name="Shape 488"/>
        <p:cNvGrpSpPr/>
        <p:nvPr/>
      </p:nvGrpSpPr>
      <p:grpSpPr>
        <a:xfrm>
          <a:off x="0" y="0"/>
          <a:ext cx="0" cy="0"/>
          <a:chOff x="0" y="0"/>
          <a:chExt cx="0" cy="0"/>
        </a:xfrm>
      </p:grpSpPr>
      <p:sp>
        <p:nvSpPr>
          <p:cNvPr id="489" name="Google Shape;489;g186e589f045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0" name="Google Shape;490;g186e589f045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TIcks: 5 min</a:t>
            </a:r>
            <a:endParaRPr/>
          </a:p>
          <a:p>
            <a:pPr indent="0" lvl="0" marL="0" rtl="0" algn="l">
              <a:spcBef>
                <a:spcPts val="0"/>
              </a:spcBef>
              <a:spcAft>
                <a:spcPts val="0"/>
              </a:spcAft>
              <a:buNone/>
            </a:pPr>
            <a:r>
              <a:rPr lang="en"/>
              <a:t>Danny</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Choose sample sites primary for collecting ticks to get a more consistent area between sites for accurate tick surveillance. As  you can see we were limited in some instances to fit transects in narrow areas or along roads. We sampled in July, whereas ticks are more active in the springtime. Changing the season that we sample may yield better results. An alternative to the drag cloth sampling method, using dry ice to attract ticks (as they are attracted to carbon dioxide) may also yield better results in future studies. In conclusion, only 4 out of 15 sample sites in the white river watershed had ticks, and only 1 site tested positive for a tick borne dz: rocky mountain spotted fever.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6" name="Shape 496"/>
        <p:cNvGrpSpPr/>
        <p:nvPr/>
      </p:nvGrpSpPr>
      <p:grpSpPr>
        <a:xfrm>
          <a:off x="0" y="0"/>
          <a:ext cx="0" cy="0"/>
          <a:chOff x="0" y="0"/>
          <a:chExt cx="0" cy="0"/>
        </a:xfrm>
      </p:grpSpPr>
      <p:sp>
        <p:nvSpPr>
          <p:cNvPr id="497" name="Google Shape;497;g166542dff7b_0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8" name="Google Shape;498;g166542dff7b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Conclusions: 3-5 min </a:t>
            </a:r>
            <a:endParaRPr/>
          </a:p>
          <a:p>
            <a:pPr indent="0" lvl="0" marL="0" rtl="0" algn="l">
              <a:spcBef>
                <a:spcPts val="0"/>
              </a:spcBef>
              <a:spcAft>
                <a:spcPts val="0"/>
              </a:spcAft>
              <a:buNone/>
            </a:pPr>
            <a:r>
              <a:rPr lang="en"/>
              <a:t>Justin</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2" name="Shape 502"/>
        <p:cNvGrpSpPr/>
        <p:nvPr/>
      </p:nvGrpSpPr>
      <p:grpSpPr>
        <a:xfrm>
          <a:off x="0" y="0"/>
          <a:ext cx="0" cy="0"/>
          <a:chOff x="0" y="0"/>
          <a:chExt cx="0" cy="0"/>
        </a:xfrm>
      </p:grpSpPr>
      <p:sp>
        <p:nvSpPr>
          <p:cNvPr id="503" name="Google Shape;503;g18ce1f94b9d_4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4" name="Google Shape;504;g18ce1f94b9d_4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Conclusions: 3-5 min </a:t>
            </a:r>
            <a:endParaRPr/>
          </a:p>
          <a:p>
            <a:pPr indent="0" lvl="0" marL="0" rtl="0" algn="l">
              <a:spcBef>
                <a:spcPts val="0"/>
              </a:spcBef>
              <a:spcAft>
                <a:spcPts val="0"/>
              </a:spcAft>
              <a:buNone/>
            </a:pPr>
            <a:r>
              <a:rPr lang="en"/>
              <a:t>Justin</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7" name="Shape 507"/>
        <p:cNvGrpSpPr/>
        <p:nvPr/>
      </p:nvGrpSpPr>
      <p:grpSpPr>
        <a:xfrm>
          <a:off x="0" y="0"/>
          <a:ext cx="0" cy="0"/>
          <a:chOff x="0" y="0"/>
          <a:chExt cx="0" cy="0"/>
        </a:xfrm>
      </p:grpSpPr>
      <p:sp>
        <p:nvSpPr>
          <p:cNvPr id="508" name="Google Shape;508;g189aedf42d7_1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9" name="Google Shape;509;g189aedf42d7_1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Bench/classroom to the field; Ongoing refinement once back in the lab</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8" name="Shape 518"/>
        <p:cNvGrpSpPr/>
        <p:nvPr/>
      </p:nvGrpSpPr>
      <p:grpSpPr>
        <a:xfrm>
          <a:off x="0" y="0"/>
          <a:ext cx="0" cy="0"/>
          <a:chOff x="0" y="0"/>
          <a:chExt cx="0" cy="0"/>
        </a:xfrm>
      </p:grpSpPr>
      <p:sp>
        <p:nvSpPr>
          <p:cNvPr id="519" name="Google Shape;519;g18ce1f94b9d_4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0" name="Google Shape;520;g18ce1f94b9d_4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setting up mobile laboratory; access to sites, coordinating with landowners, dynamic conditions in the field req adjustment of plans and protocols</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8" name="Shape 528"/>
        <p:cNvGrpSpPr/>
        <p:nvPr/>
      </p:nvGrpSpPr>
      <p:grpSpPr>
        <a:xfrm>
          <a:off x="0" y="0"/>
          <a:ext cx="0" cy="0"/>
          <a:chOff x="0" y="0"/>
          <a:chExt cx="0" cy="0"/>
        </a:xfrm>
      </p:grpSpPr>
      <p:sp>
        <p:nvSpPr>
          <p:cNvPr id="529" name="Google Shape;529;g18ce1f94b9d_4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0" name="Google Shape;530;g18ce1f94b9d_4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Work has been/will be presented 8 times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1" name="Shape 541"/>
        <p:cNvGrpSpPr/>
        <p:nvPr/>
      </p:nvGrpSpPr>
      <p:grpSpPr>
        <a:xfrm>
          <a:off x="0" y="0"/>
          <a:ext cx="0" cy="0"/>
          <a:chOff x="0" y="0"/>
          <a:chExt cx="0" cy="0"/>
        </a:xfrm>
      </p:grpSpPr>
      <p:sp>
        <p:nvSpPr>
          <p:cNvPr id="542" name="Google Shape;542;g18ce1f94b9d_6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3" name="Google Shape;543;g18ce1f94b9d_6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000">
                <a:solidFill>
                  <a:schemeClr val="dk1"/>
                </a:solidFill>
              </a:rPr>
              <a:t>-Landowners that allowed access to their land/water along the White River:Kate Willis, Dan van Lehman, Justesen Ranch, Elizabeth Unti, Delayne Delco, Zach Harvey</a:t>
            </a:r>
            <a:endParaRPr sz="1000">
              <a:solidFill>
                <a:schemeClr val="dk1"/>
              </a:solidFill>
            </a:endParaRPr>
          </a:p>
          <a:p>
            <a:pPr indent="0" lvl="0" marL="0" rtl="0" algn="l">
              <a:lnSpc>
                <a:spcPct val="115000"/>
              </a:lnSpc>
              <a:spcBef>
                <a:spcPts val="1200"/>
              </a:spcBef>
              <a:spcAft>
                <a:spcPts val="0"/>
              </a:spcAft>
              <a:buNone/>
            </a:pPr>
            <a:r>
              <a:rPr lang="en" sz="1000">
                <a:solidFill>
                  <a:schemeClr val="dk1"/>
                </a:solidFill>
              </a:rPr>
              <a:t>-Assistance is accessing the Justesen land on the White River - Hilary &amp; Joe</a:t>
            </a:r>
            <a:endParaRPr sz="1000">
              <a:solidFill>
                <a:schemeClr val="dk1"/>
              </a:solidFill>
            </a:endParaRPr>
          </a:p>
          <a:p>
            <a:pPr indent="0" lvl="0" marL="0" rtl="0" algn="l">
              <a:lnSpc>
                <a:spcPct val="115000"/>
              </a:lnSpc>
              <a:spcBef>
                <a:spcPts val="1200"/>
              </a:spcBef>
              <a:spcAft>
                <a:spcPts val="1200"/>
              </a:spcAft>
              <a:buClr>
                <a:schemeClr val="dk1"/>
              </a:buClr>
              <a:buSzPts val="1100"/>
              <a:buFont typeface="Arial"/>
              <a:buNone/>
            </a:pPr>
            <a:r>
              <a:rPr lang="en" sz="1200">
                <a:solidFill>
                  <a:schemeClr val="dk1"/>
                </a:solidFill>
              </a:rPr>
              <a:t>-providing discounted housing for students in Tygh Valley: Mike and Laila Davis</a:t>
            </a:r>
            <a:endParaRPr sz="400">
              <a:solidFill>
                <a:schemeClr val="dk1"/>
              </a:solidFill>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6" name="Shape 556"/>
        <p:cNvGrpSpPr/>
        <p:nvPr/>
      </p:nvGrpSpPr>
      <p:grpSpPr>
        <a:xfrm>
          <a:off x="0" y="0"/>
          <a:ext cx="0" cy="0"/>
          <a:chOff x="0" y="0"/>
          <a:chExt cx="0" cy="0"/>
        </a:xfrm>
      </p:grpSpPr>
      <p:sp>
        <p:nvSpPr>
          <p:cNvPr id="557" name="Google Shape;557;g17d70038b2b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8" name="Google Shape;558;g17d70038b2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2" name="Shape 562"/>
        <p:cNvGrpSpPr/>
        <p:nvPr/>
      </p:nvGrpSpPr>
      <p:grpSpPr>
        <a:xfrm>
          <a:off x="0" y="0"/>
          <a:ext cx="0" cy="0"/>
          <a:chOff x="0" y="0"/>
          <a:chExt cx="0" cy="0"/>
        </a:xfrm>
      </p:grpSpPr>
      <p:sp>
        <p:nvSpPr>
          <p:cNvPr id="563" name="Google Shape;563;g18e14feeb68_3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4" name="Google Shape;564;g18e14feeb68_3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g17bc7df7077_1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 name="Google Shape;97;g17bc7df7077_1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400"/>
          </a:p>
          <a:p>
            <a:pPr indent="0" lvl="0" marL="0" rtl="0" algn="l">
              <a:spcBef>
                <a:spcPts val="0"/>
              </a:spcBef>
              <a:spcAft>
                <a:spcPts val="0"/>
              </a:spcAft>
              <a:buClr>
                <a:schemeClr val="dk1"/>
              </a:buClr>
              <a:buSzPts val="1100"/>
              <a:buFont typeface="Arial"/>
              <a:buNone/>
            </a:pPr>
            <a:r>
              <a:t/>
            </a:r>
            <a:endParaRPr sz="1400">
              <a:solidFill>
                <a:schemeClr val="dk1"/>
              </a:solidFill>
            </a:endParaRPr>
          </a:p>
          <a:p>
            <a:pPr indent="0" lvl="0" marL="0" rtl="0" algn="l">
              <a:spcBef>
                <a:spcPts val="0"/>
              </a:spcBef>
              <a:spcAft>
                <a:spcPts val="0"/>
              </a:spcAft>
              <a:buNone/>
            </a:pPr>
            <a:r>
              <a:t/>
            </a:r>
            <a:endParaRPr sz="1400"/>
          </a:p>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g17bc7df7077_1_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7" name="Google Shape;107;g17bc7df7077_1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2000">
              <a:solidFill>
                <a:schemeClr val="dk1"/>
              </a:solidFill>
            </a:endParaRPr>
          </a:p>
          <a:p>
            <a:pPr indent="0" lvl="0" marL="0" rtl="0" algn="l">
              <a:spcBef>
                <a:spcPts val="0"/>
              </a:spcBef>
              <a:spcAft>
                <a:spcPts val="0"/>
              </a:spcAft>
              <a:buNone/>
            </a:pPr>
            <a:r>
              <a:t/>
            </a:r>
            <a:endParaRPr sz="2400">
              <a:solidFill>
                <a:schemeClr val="dk1"/>
              </a:solidFill>
            </a:endParaRPr>
          </a:p>
          <a:p>
            <a:pPr indent="0" lvl="0" marL="0" rtl="0" algn="ctr">
              <a:spcBef>
                <a:spcPts val="0"/>
              </a:spcBef>
              <a:spcAft>
                <a:spcPts val="0"/>
              </a:spcAft>
              <a:buNone/>
            </a:pPr>
            <a:r>
              <a:t/>
            </a:r>
            <a:endParaRPr sz="4000">
              <a:solidFill>
                <a:schemeClr val="dk1"/>
              </a:solidFill>
            </a:endParaRPr>
          </a:p>
          <a:p>
            <a:pPr indent="0" lvl="0" marL="0" rtl="0" algn="ctr">
              <a:spcBef>
                <a:spcPts val="0"/>
              </a:spcBef>
              <a:spcAft>
                <a:spcPts val="0"/>
              </a:spcAft>
              <a:buClr>
                <a:schemeClr val="dk1"/>
              </a:buClr>
              <a:buSzPts val="1100"/>
              <a:buFont typeface="Arial"/>
              <a:buNone/>
            </a:pPr>
            <a:r>
              <a:t/>
            </a:r>
            <a:endParaRPr sz="40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g17bc7df7077_1_1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2" name="Google Shape;122;g17bc7df7077_1_1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g18e14feeb68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8" name="Google Shape;128;g18e14feeb68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g166542dff7b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7" name="Google Shape;137;g166542dff7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O</a:t>
            </a:r>
            <a:r>
              <a:rPr lang="en">
                <a:solidFill>
                  <a:schemeClr val="dk1"/>
                </a:solidFill>
              </a:rPr>
              <a:t>verview of project methods: 5 min</a:t>
            </a:r>
            <a:endParaRPr/>
          </a:p>
          <a:p>
            <a:pPr indent="0" lvl="0" marL="0" rtl="0" algn="l">
              <a:spcBef>
                <a:spcPts val="0"/>
              </a:spcBef>
              <a:spcAft>
                <a:spcPts val="0"/>
              </a:spcAft>
              <a:buNone/>
            </a:pPr>
            <a:r>
              <a:rPr lang="en"/>
              <a:t>Kacy</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Self Intro</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Methods: Site locations &amp; Sampling design</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For the one-health project we wanted to select sampling site along a </a:t>
            </a:r>
            <a:r>
              <a:rPr lang="en"/>
              <a:t>land use</a:t>
            </a:r>
            <a:r>
              <a:rPr lang="en"/>
              <a:t> gradient from low to high disturbance, comparing one willamette valley watershed to one eastern oregon watershed. </a:t>
            </a:r>
            <a:endParaRPr/>
          </a:p>
          <a:p>
            <a:pPr indent="-298450" lvl="0" marL="457200" rtl="0" algn="l">
              <a:spcBef>
                <a:spcPts val="0"/>
              </a:spcBef>
              <a:spcAft>
                <a:spcPts val="0"/>
              </a:spcAft>
              <a:buSzPts val="1100"/>
              <a:buChar char="●"/>
            </a:pPr>
            <a:r>
              <a:rPr lang="en"/>
              <a:t>For this project, We define Low disturbed sites as the sites with the least human traffic, and little to no </a:t>
            </a:r>
            <a:r>
              <a:rPr lang="en"/>
              <a:t>residences</a:t>
            </a:r>
            <a:r>
              <a:rPr lang="en"/>
              <a:t>. This means the headwaters, and adjacent forestry land. </a:t>
            </a:r>
            <a:endParaRPr/>
          </a:p>
          <a:p>
            <a:pPr indent="-298450" lvl="0" marL="457200" rtl="0" algn="l">
              <a:spcBef>
                <a:spcPts val="0"/>
              </a:spcBef>
              <a:spcAft>
                <a:spcPts val="0"/>
              </a:spcAft>
              <a:buSzPts val="1100"/>
              <a:buChar char="●"/>
            </a:pPr>
            <a:r>
              <a:rPr lang="en"/>
              <a:t>Medium Disturbance is those with farms and livestock, and </a:t>
            </a:r>
            <a:endParaRPr/>
          </a:p>
          <a:p>
            <a:pPr indent="-298450" lvl="0" marL="457200" rtl="0" algn="l">
              <a:spcBef>
                <a:spcPts val="0"/>
              </a:spcBef>
              <a:spcAft>
                <a:spcPts val="0"/>
              </a:spcAft>
              <a:buSzPts val="1100"/>
              <a:buChar char="●"/>
            </a:pPr>
            <a:r>
              <a:rPr lang="en"/>
              <a:t>Most distrubed locations are going to be defined as within city limits, and highest public use. </a:t>
            </a:r>
            <a:endParaRPr/>
          </a:p>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dk1"/>
        </a:solidFill>
      </p:bgPr>
    </p:bg>
    <p:spTree>
      <p:nvGrpSpPr>
        <p:cNvPr id="9" name="Shape 9"/>
        <p:cNvGrpSpPr/>
        <p:nvPr/>
      </p:nvGrpSpPr>
      <p:grpSpPr>
        <a:xfrm>
          <a:off x="0" y="0"/>
          <a:ext cx="0" cy="0"/>
          <a:chOff x="0" y="0"/>
          <a:chExt cx="0" cy="0"/>
        </a:xfrm>
      </p:grpSpPr>
      <p:sp>
        <p:nvSpPr>
          <p:cNvPr id="10" name="Google Shape;10;p2"/>
          <p:cNvSpPr/>
          <p:nvPr/>
        </p:nvSpPr>
        <p:spPr>
          <a:xfrm>
            <a:off x="0" y="100"/>
            <a:ext cx="9144000" cy="17118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1" name="Google Shape;11;p2"/>
          <p:cNvCxnSpPr/>
          <p:nvPr/>
        </p:nvCxnSpPr>
        <p:spPr>
          <a:xfrm>
            <a:off x="641934" y="3597500"/>
            <a:ext cx="390300" cy="0"/>
          </a:xfrm>
          <a:prstGeom prst="straightConnector1">
            <a:avLst/>
          </a:prstGeom>
          <a:noFill/>
          <a:ln cap="flat" cmpd="sng" w="28575">
            <a:solidFill>
              <a:schemeClr val="accent1"/>
            </a:solidFill>
            <a:prstDash val="solid"/>
            <a:round/>
            <a:headEnd len="sm" w="sm" type="none"/>
            <a:tailEnd len="sm" w="sm" type="none"/>
          </a:ln>
        </p:spPr>
      </p:cxnSp>
      <p:sp>
        <p:nvSpPr>
          <p:cNvPr id="12" name="Google Shape;12;p2"/>
          <p:cNvSpPr txBox="1"/>
          <p:nvPr>
            <p:ph type="ctrTitle"/>
          </p:nvPr>
        </p:nvSpPr>
        <p:spPr>
          <a:xfrm>
            <a:off x="512700" y="1893300"/>
            <a:ext cx="8118600" cy="1522800"/>
          </a:xfrm>
          <a:prstGeom prst="rect">
            <a:avLst/>
          </a:prstGeom>
        </p:spPr>
        <p:txBody>
          <a:bodyPr anchorCtr="0" anchor="b" bIns="91425" lIns="91425" spcFirstLastPara="1" rIns="91425" wrap="square" tIns="91425">
            <a:normAutofit/>
          </a:bodyPr>
          <a:lstStyle>
            <a:lvl1pPr lvl="0">
              <a:spcBef>
                <a:spcPts val="0"/>
              </a:spcBef>
              <a:spcAft>
                <a:spcPts val="0"/>
              </a:spcAft>
              <a:buClr>
                <a:schemeClr val="accent1"/>
              </a:buClr>
              <a:buSzPts val="4200"/>
              <a:buFont typeface="Arial"/>
              <a:buNone/>
              <a:defRPr sz="4200">
                <a:solidFill>
                  <a:schemeClr val="accent1"/>
                </a:solidFill>
                <a:latin typeface="Arial"/>
                <a:ea typeface="Arial"/>
                <a:cs typeface="Arial"/>
                <a:sym typeface="Arial"/>
              </a:defRPr>
            </a:lvl1pPr>
            <a:lvl2pPr lvl="1">
              <a:spcBef>
                <a:spcPts val="0"/>
              </a:spcBef>
              <a:spcAft>
                <a:spcPts val="0"/>
              </a:spcAft>
              <a:buClr>
                <a:schemeClr val="accent1"/>
              </a:buClr>
              <a:buSzPts val="4200"/>
              <a:buNone/>
              <a:defRPr sz="4200">
                <a:solidFill>
                  <a:schemeClr val="accent1"/>
                </a:solidFill>
              </a:defRPr>
            </a:lvl2pPr>
            <a:lvl3pPr lvl="2">
              <a:spcBef>
                <a:spcPts val="0"/>
              </a:spcBef>
              <a:spcAft>
                <a:spcPts val="0"/>
              </a:spcAft>
              <a:buClr>
                <a:schemeClr val="accent1"/>
              </a:buClr>
              <a:buSzPts val="4200"/>
              <a:buNone/>
              <a:defRPr sz="4200">
                <a:solidFill>
                  <a:schemeClr val="accent1"/>
                </a:solidFill>
              </a:defRPr>
            </a:lvl3pPr>
            <a:lvl4pPr lvl="3">
              <a:spcBef>
                <a:spcPts val="0"/>
              </a:spcBef>
              <a:spcAft>
                <a:spcPts val="0"/>
              </a:spcAft>
              <a:buClr>
                <a:schemeClr val="accent1"/>
              </a:buClr>
              <a:buSzPts val="4200"/>
              <a:buNone/>
              <a:defRPr sz="4200">
                <a:solidFill>
                  <a:schemeClr val="accent1"/>
                </a:solidFill>
              </a:defRPr>
            </a:lvl4pPr>
            <a:lvl5pPr lvl="4">
              <a:spcBef>
                <a:spcPts val="0"/>
              </a:spcBef>
              <a:spcAft>
                <a:spcPts val="0"/>
              </a:spcAft>
              <a:buClr>
                <a:schemeClr val="accent1"/>
              </a:buClr>
              <a:buSzPts val="4200"/>
              <a:buNone/>
              <a:defRPr sz="4200">
                <a:solidFill>
                  <a:schemeClr val="accent1"/>
                </a:solidFill>
              </a:defRPr>
            </a:lvl5pPr>
            <a:lvl6pPr lvl="5">
              <a:spcBef>
                <a:spcPts val="0"/>
              </a:spcBef>
              <a:spcAft>
                <a:spcPts val="0"/>
              </a:spcAft>
              <a:buClr>
                <a:schemeClr val="accent1"/>
              </a:buClr>
              <a:buSzPts val="4200"/>
              <a:buNone/>
              <a:defRPr sz="4200">
                <a:solidFill>
                  <a:schemeClr val="accent1"/>
                </a:solidFill>
              </a:defRPr>
            </a:lvl6pPr>
            <a:lvl7pPr lvl="6">
              <a:spcBef>
                <a:spcPts val="0"/>
              </a:spcBef>
              <a:spcAft>
                <a:spcPts val="0"/>
              </a:spcAft>
              <a:buClr>
                <a:schemeClr val="accent1"/>
              </a:buClr>
              <a:buSzPts val="4200"/>
              <a:buNone/>
              <a:defRPr sz="4200">
                <a:solidFill>
                  <a:schemeClr val="accent1"/>
                </a:solidFill>
              </a:defRPr>
            </a:lvl7pPr>
            <a:lvl8pPr lvl="7">
              <a:spcBef>
                <a:spcPts val="0"/>
              </a:spcBef>
              <a:spcAft>
                <a:spcPts val="0"/>
              </a:spcAft>
              <a:buClr>
                <a:schemeClr val="accent1"/>
              </a:buClr>
              <a:buSzPts val="4200"/>
              <a:buNone/>
              <a:defRPr sz="4200">
                <a:solidFill>
                  <a:schemeClr val="accent1"/>
                </a:solidFill>
              </a:defRPr>
            </a:lvl8pPr>
            <a:lvl9pPr lvl="8">
              <a:spcBef>
                <a:spcPts val="0"/>
              </a:spcBef>
              <a:spcAft>
                <a:spcPts val="0"/>
              </a:spcAft>
              <a:buClr>
                <a:schemeClr val="accent1"/>
              </a:buClr>
              <a:buSzPts val="4200"/>
              <a:buNone/>
              <a:defRPr sz="4200">
                <a:solidFill>
                  <a:schemeClr val="accent1"/>
                </a:solidFill>
              </a:defRPr>
            </a:lvl9pPr>
          </a:lstStyle>
          <a:p/>
        </p:txBody>
      </p:sp>
      <p:sp>
        <p:nvSpPr>
          <p:cNvPr id="13" name="Google Shape;13;p2"/>
          <p:cNvSpPr txBox="1"/>
          <p:nvPr>
            <p:ph idx="1" type="subTitle"/>
          </p:nvPr>
        </p:nvSpPr>
        <p:spPr>
          <a:xfrm>
            <a:off x="512700" y="3840639"/>
            <a:ext cx="8118600" cy="787500"/>
          </a:xfrm>
          <a:prstGeom prst="rect">
            <a:avLst/>
          </a:prstGeom>
        </p:spPr>
        <p:txBody>
          <a:bodyPr anchorCtr="0" anchor="t" bIns="91425" lIns="91425" spcFirstLastPara="1" rIns="91425" wrap="square" tIns="91425">
            <a:normAutofit/>
          </a:bodyPr>
          <a:lstStyle>
            <a:lvl1pPr lvl="0">
              <a:lnSpc>
                <a:spcPct val="100000"/>
              </a:lnSpc>
              <a:spcBef>
                <a:spcPts val="0"/>
              </a:spcBef>
              <a:spcAft>
                <a:spcPts val="0"/>
              </a:spcAft>
              <a:buClr>
                <a:schemeClr val="accent2"/>
              </a:buClr>
              <a:buSzPts val="2400"/>
              <a:buFont typeface="Arial"/>
              <a:buNone/>
              <a:defRPr sz="2400">
                <a:solidFill>
                  <a:schemeClr val="accent2"/>
                </a:solidFill>
                <a:latin typeface="Arial"/>
                <a:ea typeface="Arial"/>
                <a:cs typeface="Arial"/>
                <a:sym typeface="Arial"/>
              </a:defRPr>
            </a:lvl1pPr>
            <a:lvl2pPr lvl="1">
              <a:lnSpc>
                <a:spcPct val="100000"/>
              </a:lnSpc>
              <a:spcBef>
                <a:spcPts val="0"/>
              </a:spcBef>
              <a:spcAft>
                <a:spcPts val="0"/>
              </a:spcAft>
              <a:buClr>
                <a:schemeClr val="accent2"/>
              </a:buClr>
              <a:buSzPts val="2400"/>
              <a:buNone/>
              <a:defRPr sz="2400">
                <a:solidFill>
                  <a:schemeClr val="accent2"/>
                </a:solidFill>
              </a:defRPr>
            </a:lvl2pPr>
            <a:lvl3pPr lvl="2">
              <a:lnSpc>
                <a:spcPct val="100000"/>
              </a:lnSpc>
              <a:spcBef>
                <a:spcPts val="0"/>
              </a:spcBef>
              <a:spcAft>
                <a:spcPts val="0"/>
              </a:spcAft>
              <a:buClr>
                <a:schemeClr val="accent2"/>
              </a:buClr>
              <a:buSzPts val="2400"/>
              <a:buNone/>
              <a:defRPr sz="2400">
                <a:solidFill>
                  <a:schemeClr val="accent2"/>
                </a:solidFill>
              </a:defRPr>
            </a:lvl3pPr>
            <a:lvl4pPr lvl="3">
              <a:lnSpc>
                <a:spcPct val="100000"/>
              </a:lnSpc>
              <a:spcBef>
                <a:spcPts val="0"/>
              </a:spcBef>
              <a:spcAft>
                <a:spcPts val="0"/>
              </a:spcAft>
              <a:buClr>
                <a:schemeClr val="accent2"/>
              </a:buClr>
              <a:buSzPts val="2400"/>
              <a:buNone/>
              <a:defRPr sz="2400">
                <a:solidFill>
                  <a:schemeClr val="accent2"/>
                </a:solidFill>
              </a:defRPr>
            </a:lvl4pPr>
            <a:lvl5pPr lvl="4">
              <a:lnSpc>
                <a:spcPct val="100000"/>
              </a:lnSpc>
              <a:spcBef>
                <a:spcPts val="0"/>
              </a:spcBef>
              <a:spcAft>
                <a:spcPts val="0"/>
              </a:spcAft>
              <a:buClr>
                <a:schemeClr val="accent2"/>
              </a:buClr>
              <a:buSzPts val="2400"/>
              <a:buNone/>
              <a:defRPr sz="2400">
                <a:solidFill>
                  <a:schemeClr val="accent2"/>
                </a:solidFill>
              </a:defRPr>
            </a:lvl5pPr>
            <a:lvl6pPr lvl="5">
              <a:lnSpc>
                <a:spcPct val="100000"/>
              </a:lnSpc>
              <a:spcBef>
                <a:spcPts val="0"/>
              </a:spcBef>
              <a:spcAft>
                <a:spcPts val="0"/>
              </a:spcAft>
              <a:buClr>
                <a:schemeClr val="accent2"/>
              </a:buClr>
              <a:buSzPts val="2400"/>
              <a:buNone/>
              <a:defRPr sz="2400">
                <a:solidFill>
                  <a:schemeClr val="accent2"/>
                </a:solidFill>
              </a:defRPr>
            </a:lvl6pPr>
            <a:lvl7pPr lvl="6">
              <a:lnSpc>
                <a:spcPct val="100000"/>
              </a:lnSpc>
              <a:spcBef>
                <a:spcPts val="0"/>
              </a:spcBef>
              <a:spcAft>
                <a:spcPts val="0"/>
              </a:spcAft>
              <a:buClr>
                <a:schemeClr val="accent2"/>
              </a:buClr>
              <a:buSzPts val="2400"/>
              <a:buNone/>
              <a:defRPr sz="2400">
                <a:solidFill>
                  <a:schemeClr val="accent2"/>
                </a:solidFill>
              </a:defRPr>
            </a:lvl7pPr>
            <a:lvl8pPr lvl="7">
              <a:lnSpc>
                <a:spcPct val="100000"/>
              </a:lnSpc>
              <a:spcBef>
                <a:spcPts val="0"/>
              </a:spcBef>
              <a:spcAft>
                <a:spcPts val="0"/>
              </a:spcAft>
              <a:buClr>
                <a:schemeClr val="accent2"/>
              </a:buClr>
              <a:buSzPts val="2400"/>
              <a:buNone/>
              <a:defRPr sz="2400">
                <a:solidFill>
                  <a:schemeClr val="accent2"/>
                </a:solidFill>
              </a:defRPr>
            </a:lvl8pPr>
            <a:lvl9pPr lvl="8">
              <a:lnSpc>
                <a:spcPct val="100000"/>
              </a:lnSpc>
              <a:spcBef>
                <a:spcPts val="0"/>
              </a:spcBef>
              <a:spcAft>
                <a:spcPts val="0"/>
              </a:spcAft>
              <a:buClr>
                <a:schemeClr val="accent2"/>
              </a:buClr>
              <a:buSzPts val="2400"/>
              <a:buNone/>
              <a:defRPr sz="2400">
                <a:solidFill>
                  <a:schemeClr val="accent2"/>
                </a:solidFill>
              </a:defRPr>
            </a:lvl9pPr>
          </a:lstStyle>
          <a:p/>
        </p:txBody>
      </p:sp>
      <p:sp>
        <p:nvSpPr>
          <p:cNvPr id="14" name="Google Shape;14;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9" name="Shape 49"/>
        <p:cNvGrpSpPr/>
        <p:nvPr/>
      </p:nvGrpSpPr>
      <p:grpSpPr>
        <a:xfrm>
          <a:off x="0" y="0"/>
          <a:ext cx="0" cy="0"/>
          <a:chOff x="0" y="0"/>
          <a:chExt cx="0" cy="0"/>
        </a:xfrm>
      </p:grpSpPr>
      <p:sp>
        <p:nvSpPr>
          <p:cNvPr id="50" name="Google Shape;50;p11"/>
          <p:cNvSpPr txBox="1"/>
          <p:nvPr>
            <p:ph hasCustomPrompt="1" type="title"/>
          </p:nvPr>
        </p:nvSpPr>
        <p:spPr>
          <a:xfrm>
            <a:off x="311700" y="1039650"/>
            <a:ext cx="8520600" cy="2106300"/>
          </a:xfrm>
          <a:prstGeom prst="rect">
            <a:avLst/>
          </a:prstGeom>
        </p:spPr>
        <p:txBody>
          <a:bodyPr anchorCtr="0" anchor="b" bIns="91425" lIns="91425" spcFirstLastPara="1" rIns="91425" wrap="square" tIns="91425">
            <a:normAutofit/>
          </a:bodyPr>
          <a:lstStyle>
            <a:lvl1pPr lvl="0" algn="ctr">
              <a:spcBef>
                <a:spcPts val="0"/>
              </a:spcBef>
              <a:spcAft>
                <a:spcPts val="0"/>
              </a:spcAft>
              <a:buSzPts val="14000"/>
              <a:buNone/>
              <a:defRPr b="1" sz="14000"/>
            </a:lvl1pPr>
            <a:lvl2pPr lvl="1" algn="ctr">
              <a:spcBef>
                <a:spcPts val="0"/>
              </a:spcBef>
              <a:spcAft>
                <a:spcPts val="0"/>
              </a:spcAft>
              <a:buSzPts val="14000"/>
              <a:buNone/>
              <a:defRPr b="1" sz="14000"/>
            </a:lvl2pPr>
            <a:lvl3pPr lvl="2" algn="ctr">
              <a:spcBef>
                <a:spcPts val="0"/>
              </a:spcBef>
              <a:spcAft>
                <a:spcPts val="0"/>
              </a:spcAft>
              <a:buSzPts val="14000"/>
              <a:buNone/>
              <a:defRPr b="1" sz="14000"/>
            </a:lvl3pPr>
            <a:lvl4pPr lvl="3" algn="ctr">
              <a:spcBef>
                <a:spcPts val="0"/>
              </a:spcBef>
              <a:spcAft>
                <a:spcPts val="0"/>
              </a:spcAft>
              <a:buSzPts val="14000"/>
              <a:buNone/>
              <a:defRPr b="1" sz="14000"/>
            </a:lvl4pPr>
            <a:lvl5pPr lvl="4" algn="ctr">
              <a:spcBef>
                <a:spcPts val="0"/>
              </a:spcBef>
              <a:spcAft>
                <a:spcPts val="0"/>
              </a:spcAft>
              <a:buSzPts val="14000"/>
              <a:buNone/>
              <a:defRPr b="1" sz="14000"/>
            </a:lvl5pPr>
            <a:lvl6pPr lvl="5" algn="ctr">
              <a:spcBef>
                <a:spcPts val="0"/>
              </a:spcBef>
              <a:spcAft>
                <a:spcPts val="0"/>
              </a:spcAft>
              <a:buSzPts val="14000"/>
              <a:buNone/>
              <a:defRPr b="1" sz="14000"/>
            </a:lvl6pPr>
            <a:lvl7pPr lvl="6" algn="ctr">
              <a:spcBef>
                <a:spcPts val="0"/>
              </a:spcBef>
              <a:spcAft>
                <a:spcPts val="0"/>
              </a:spcAft>
              <a:buSzPts val="14000"/>
              <a:buNone/>
              <a:defRPr b="1" sz="14000"/>
            </a:lvl7pPr>
            <a:lvl8pPr lvl="7" algn="ctr">
              <a:spcBef>
                <a:spcPts val="0"/>
              </a:spcBef>
              <a:spcAft>
                <a:spcPts val="0"/>
              </a:spcAft>
              <a:buSzPts val="14000"/>
              <a:buNone/>
              <a:defRPr b="1" sz="14000"/>
            </a:lvl8pPr>
            <a:lvl9pPr lvl="8" algn="ctr">
              <a:spcBef>
                <a:spcPts val="0"/>
              </a:spcBef>
              <a:spcAft>
                <a:spcPts val="0"/>
              </a:spcAft>
              <a:buSzPts val="14000"/>
              <a:buNone/>
              <a:defRPr b="1" sz="14000"/>
            </a:lvl9pPr>
          </a:lstStyle>
          <a:p>
            <a:r>
              <a:t>xx%</a:t>
            </a:r>
          </a:p>
        </p:txBody>
      </p:sp>
      <p:sp>
        <p:nvSpPr>
          <p:cNvPr id="51" name="Google Shape;51;p11"/>
          <p:cNvSpPr txBox="1"/>
          <p:nvPr>
            <p:ph idx="1" type="body"/>
          </p:nvPr>
        </p:nvSpPr>
        <p:spPr>
          <a:xfrm>
            <a:off x="311700" y="32284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52" name="Google Shape;52;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3" name="Shape 53"/>
        <p:cNvGrpSpPr/>
        <p:nvPr/>
      </p:nvGrpSpPr>
      <p:grpSpPr>
        <a:xfrm>
          <a:off x="0" y="0"/>
          <a:ext cx="0" cy="0"/>
          <a:chOff x="0" y="0"/>
          <a:chExt cx="0" cy="0"/>
        </a:xfrm>
      </p:grpSpPr>
      <p:sp>
        <p:nvSpPr>
          <p:cNvPr id="54" name="Google Shape;54;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2">
  <p:cSld name="TITLE_2">
    <p:spTree>
      <p:nvGrpSpPr>
        <p:cNvPr id="55" name="Shape 55"/>
        <p:cNvGrpSpPr/>
        <p:nvPr/>
      </p:nvGrpSpPr>
      <p:grpSpPr>
        <a:xfrm>
          <a:off x="0" y="0"/>
          <a:ext cx="0" cy="0"/>
          <a:chOff x="0" y="0"/>
          <a:chExt cx="0" cy="0"/>
        </a:xfrm>
      </p:grpSpPr>
      <p:sp>
        <p:nvSpPr>
          <p:cNvPr id="56" name="Google Shape;56;p13"/>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57" name="Google Shape;57;p13"/>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58" name="Google Shape;58;p1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AND_BODY_1">
  <p:cSld name="TITLE_AND_BODY_1">
    <p:spTree>
      <p:nvGrpSpPr>
        <p:cNvPr id="59" name="Shape 59"/>
        <p:cNvGrpSpPr/>
        <p:nvPr/>
      </p:nvGrpSpPr>
      <p:grpSpPr>
        <a:xfrm>
          <a:off x="0" y="0"/>
          <a:ext cx="0" cy="0"/>
          <a:chOff x="0" y="0"/>
          <a:chExt cx="0" cy="0"/>
        </a:xfrm>
      </p:grpSpPr>
      <p:sp>
        <p:nvSpPr>
          <p:cNvPr id="60" name="Google Shape;60;p1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61" name="Google Shape;61;p1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62" name="Google Shape;62;p1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dk1"/>
        </a:solidFill>
      </p:bgPr>
    </p:bg>
    <p:spTree>
      <p:nvGrpSpPr>
        <p:cNvPr id="15" name="Shape 15"/>
        <p:cNvGrpSpPr/>
        <p:nvPr/>
      </p:nvGrpSpPr>
      <p:grpSpPr>
        <a:xfrm>
          <a:off x="0" y="0"/>
          <a:ext cx="0" cy="0"/>
          <a:chOff x="0" y="0"/>
          <a:chExt cx="0" cy="0"/>
        </a:xfrm>
      </p:grpSpPr>
      <p:cxnSp>
        <p:nvCxnSpPr>
          <p:cNvPr id="16" name="Google Shape;16;p3"/>
          <p:cNvCxnSpPr/>
          <p:nvPr/>
        </p:nvCxnSpPr>
        <p:spPr>
          <a:xfrm>
            <a:off x="641934" y="3597500"/>
            <a:ext cx="390300" cy="0"/>
          </a:xfrm>
          <a:prstGeom prst="straightConnector1">
            <a:avLst/>
          </a:prstGeom>
          <a:noFill/>
          <a:ln cap="flat" cmpd="sng" w="28575">
            <a:solidFill>
              <a:schemeClr val="lt2"/>
            </a:solidFill>
            <a:prstDash val="solid"/>
            <a:round/>
            <a:headEnd len="sm" w="sm" type="none"/>
            <a:tailEnd len="sm" w="sm" type="none"/>
          </a:ln>
        </p:spPr>
      </p:cxnSp>
      <p:sp>
        <p:nvSpPr>
          <p:cNvPr id="17" name="Google Shape;17;p3"/>
          <p:cNvSpPr txBox="1"/>
          <p:nvPr>
            <p:ph type="title"/>
          </p:nvPr>
        </p:nvSpPr>
        <p:spPr>
          <a:xfrm>
            <a:off x="512700" y="1893300"/>
            <a:ext cx="8118600" cy="1522800"/>
          </a:xfrm>
          <a:prstGeom prst="rect">
            <a:avLst/>
          </a:prstGeom>
        </p:spPr>
        <p:txBody>
          <a:bodyPr anchorCtr="0" anchor="b" bIns="91425" lIns="91425" spcFirstLastPara="1" rIns="91425" wrap="square" tIns="91425">
            <a:normAutofit/>
          </a:bodyPr>
          <a:lstStyle>
            <a:lvl1pPr lvl="0">
              <a:spcBef>
                <a:spcPts val="0"/>
              </a:spcBef>
              <a:spcAft>
                <a:spcPts val="0"/>
              </a:spcAft>
              <a:buClr>
                <a:schemeClr val="accent1"/>
              </a:buClr>
              <a:buSzPts val="6000"/>
              <a:buNone/>
              <a:defRPr sz="6000">
                <a:solidFill>
                  <a:schemeClr val="accent1"/>
                </a:solidFill>
              </a:defRPr>
            </a:lvl1pPr>
            <a:lvl2pPr lvl="1">
              <a:spcBef>
                <a:spcPts val="0"/>
              </a:spcBef>
              <a:spcAft>
                <a:spcPts val="0"/>
              </a:spcAft>
              <a:buClr>
                <a:schemeClr val="accent1"/>
              </a:buClr>
              <a:buSzPts val="6000"/>
              <a:buNone/>
              <a:defRPr sz="6000">
                <a:solidFill>
                  <a:schemeClr val="accent1"/>
                </a:solidFill>
              </a:defRPr>
            </a:lvl2pPr>
            <a:lvl3pPr lvl="2">
              <a:spcBef>
                <a:spcPts val="0"/>
              </a:spcBef>
              <a:spcAft>
                <a:spcPts val="0"/>
              </a:spcAft>
              <a:buClr>
                <a:schemeClr val="accent1"/>
              </a:buClr>
              <a:buSzPts val="6000"/>
              <a:buNone/>
              <a:defRPr sz="6000">
                <a:solidFill>
                  <a:schemeClr val="accent1"/>
                </a:solidFill>
              </a:defRPr>
            </a:lvl3pPr>
            <a:lvl4pPr lvl="3">
              <a:spcBef>
                <a:spcPts val="0"/>
              </a:spcBef>
              <a:spcAft>
                <a:spcPts val="0"/>
              </a:spcAft>
              <a:buClr>
                <a:schemeClr val="accent1"/>
              </a:buClr>
              <a:buSzPts val="6000"/>
              <a:buNone/>
              <a:defRPr sz="6000">
                <a:solidFill>
                  <a:schemeClr val="accent1"/>
                </a:solidFill>
              </a:defRPr>
            </a:lvl4pPr>
            <a:lvl5pPr lvl="4">
              <a:spcBef>
                <a:spcPts val="0"/>
              </a:spcBef>
              <a:spcAft>
                <a:spcPts val="0"/>
              </a:spcAft>
              <a:buClr>
                <a:schemeClr val="accent1"/>
              </a:buClr>
              <a:buSzPts val="6000"/>
              <a:buNone/>
              <a:defRPr sz="6000">
                <a:solidFill>
                  <a:schemeClr val="accent1"/>
                </a:solidFill>
              </a:defRPr>
            </a:lvl5pPr>
            <a:lvl6pPr lvl="5">
              <a:spcBef>
                <a:spcPts val="0"/>
              </a:spcBef>
              <a:spcAft>
                <a:spcPts val="0"/>
              </a:spcAft>
              <a:buClr>
                <a:schemeClr val="accent1"/>
              </a:buClr>
              <a:buSzPts val="6000"/>
              <a:buNone/>
              <a:defRPr sz="6000">
                <a:solidFill>
                  <a:schemeClr val="accent1"/>
                </a:solidFill>
              </a:defRPr>
            </a:lvl6pPr>
            <a:lvl7pPr lvl="6">
              <a:spcBef>
                <a:spcPts val="0"/>
              </a:spcBef>
              <a:spcAft>
                <a:spcPts val="0"/>
              </a:spcAft>
              <a:buClr>
                <a:schemeClr val="accent1"/>
              </a:buClr>
              <a:buSzPts val="6000"/>
              <a:buNone/>
              <a:defRPr sz="6000">
                <a:solidFill>
                  <a:schemeClr val="accent1"/>
                </a:solidFill>
              </a:defRPr>
            </a:lvl7pPr>
            <a:lvl8pPr lvl="7">
              <a:spcBef>
                <a:spcPts val="0"/>
              </a:spcBef>
              <a:spcAft>
                <a:spcPts val="0"/>
              </a:spcAft>
              <a:buClr>
                <a:schemeClr val="accent1"/>
              </a:buClr>
              <a:buSzPts val="6000"/>
              <a:buNone/>
              <a:defRPr sz="6000">
                <a:solidFill>
                  <a:schemeClr val="accent1"/>
                </a:solidFill>
              </a:defRPr>
            </a:lvl8pPr>
            <a:lvl9pPr lvl="8">
              <a:spcBef>
                <a:spcPts val="0"/>
              </a:spcBef>
              <a:spcAft>
                <a:spcPts val="0"/>
              </a:spcAft>
              <a:buClr>
                <a:schemeClr val="accent1"/>
              </a:buClr>
              <a:buSzPts val="6000"/>
              <a:buNone/>
              <a:defRPr sz="6000">
                <a:solidFill>
                  <a:schemeClr val="accent1"/>
                </a:solidFill>
              </a:defRPr>
            </a:lvl9pPr>
          </a:lstStyle>
          <a:p/>
        </p:txBody>
      </p:sp>
      <p:sp>
        <p:nvSpPr>
          <p:cNvPr id="18" name="Google Shape;18;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9" name="Shape 19"/>
        <p:cNvGrpSpPr/>
        <p:nvPr/>
      </p:nvGrpSpPr>
      <p:grpSpPr>
        <a:xfrm>
          <a:off x="0" y="0"/>
          <a:ext cx="0" cy="0"/>
          <a:chOff x="0" y="0"/>
          <a:chExt cx="0" cy="0"/>
        </a:xfrm>
      </p:grpSpPr>
      <p:sp>
        <p:nvSpPr>
          <p:cNvPr id="20" name="Google Shape;20;p4"/>
          <p:cNvSpPr/>
          <p:nvPr/>
        </p:nvSpPr>
        <p:spPr>
          <a:xfrm>
            <a:off x="0" y="5045700"/>
            <a:ext cx="9144000" cy="978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 name="Google Shape;21;p4"/>
          <p:cNvSpPr txBox="1"/>
          <p:nvPr>
            <p:ph type="title"/>
          </p:nvPr>
        </p:nvSpPr>
        <p:spPr>
          <a:xfrm>
            <a:off x="311700" y="445025"/>
            <a:ext cx="8520600" cy="613200"/>
          </a:xfrm>
          <a:prstGeom prst="rect">
            <a:avLst/>
          </a:prstGeom>
        </p:spPr>
        <p:txBody>
          <a:bodyPr anchorCtr="0" anchor="t" bIns="91425" lIns="91425" spcFirstLastPara="1" rIns="91425" wrap="square" tIns="91425">
            <a:normAutofit/>
          </a:bodyPr>
          <a:lstStyle>
            <a:lvl1pPr lvl="0">
              <a:spcBef>
                <a:spcPts val="0"/>
              </a:spcBef>
              <a:spcAft>
                <a:spcPts val="0"/>
              </a:spcAft>
              <a:buSzPts val="3000"/>
              <a:buFont typeface="Arial"/>
              <a:buNone/>
              <a:defRPr>
                <a:latin typeface="Arial"/>
                <a:ea typeface="Arial"/>
                <a:cs typeface="Arial"/>
                <a:sym typeface="Arial"/>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2" name="Google Shape;22;p4"/>
          <p:cNvSpPr txBox="1"/>
          <p:nvPr>
            <p:ph idx="1" type="body"/>
          </p:nvPr>
        </p:nvSpPr>
        <p:spPr>
          <a:xfrm>
            <a:off x="311700" y="1171600"/>
            <a:ext cx="8520600" cy="33972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Font typeface="Arial"/>
              <a:buChar char="●"/>
              <a:defRPr>
                <a:latin typeface="Arial"/>
                <a:ea typeface="Arial"/>
                <a:cs typeface="Arial"/>
                <a:sym typeface="Arial"/>
              </a:defRPr>
            </a:lvl1pPr>
            <a:lvl2pPr indent="-317500" lvl="1" marL="914400">
              <a:spcBef>
                <a:spcPts val="0"/>
              </a:spcBef>
              <a:spcAft>
                <a:spcPts val="0"/>
              </a:spcAft>
              <a:buSzPts val="1400"/>
              <a:buFont typeface="Arial"/>
              <a:buChar char="○"/>
              <a:defRPr>
                <a:latin typeface="Arial"/>
                <a:ea typeface="Arial"/>
                <a:cs typeface="Arial"/>
                <a:sym typeface="Arial"/>
              </a:defRPr>
            </a:lvl2pPr>
            <a:lvl3pPr indent="-317500" lvl="2" marL="1371600">
              <a:spcBef>
                <a:spcPts val="0"/>
              </a:spcBef>
              <a:spcAft>
                <a:spcPts val="0"/>
              </a:spcAft>
              <a:buSzPts val="1400"/>
              <a:buFont typeface="Arial"/>
              <a:buChar char="■"/>
              <a:defRPr>
                <a:latin typeface="Arial"/>
                <a:ea typeface="Arial"/>
                <a:cs typeface="Arial"/>
                <a:sym typeface="Arial"/>
              </a:defRPr>
            </a:lvl3pPr>
            <a:lvl4pPr indent="-317500" lvl="3" marL="1828800">
              <a:spcBef>
                <a:spcPts val="0"/>
              </a:spcBef>
              <a:spcAft>
                <a:spcPts val="0"/>
              </a:spcAft>
              <a:buSzPts val="1400"/>
              <a:buFont typeface="Arial"/>
              <a:buChar char="●"/>
              <a:defRPr>
                <a:latin typeface="Arial"/>
                <a:ea typeface="Arial"/>
                <a:cs typeface="Arial"/>
                <a:sym typeface="Arial"/>
              </a:defRPr>
            </a:lvl4pPr>
            <a:lvl5pPr indent="-317500" lvl="4" marL="2286000">
              <a:spcBef>
                <a:spcPts val="0"/>
              </a:spcBef>
              <a:spcAft>
                <a:spcPts val="0"/>
              </a:spcAft>
              <a:buSzPts val="1400"/>
              <a:buFont typeface="Arial"/>
              <a:buChar char="○"/>
              <a:defRPr>
                <a:latin typeface="Arial"/>
                <a:ea typeface="Arial"/>
                <a:cs typeface="Arial"/>
                <a:sym typeface="Arial"/>
              </a:defRPr>
            </a:lvl5pPr>
            <a:lvl6pPr indent="-317500" lvl="5" marL="2743200">
              <a:spcBef>
                <a:spcPts val="0"/>
              </a:spcBef>
              <a:spcAft>
                <a:spcPts val="0"/>
              </a:spcAft>
              <a:buSzPts val="1400"/>
              <a:buFont typeface="Arial"/>
              <a:buChar char="■"/>
              <a:defRPr>
                <a:latin typeface="Arial"/>
                <a:ea typeface="Arial"/>
                <a:cs typeface="Arial"/>
                <a:sym typeface="Arial"/>
              </a:defRPr>
            </a:lvl6pPr>
            <a:lvl7pPr indent="-317500" lvl="6" marL="3200400">
              <a:spcBef>
                <a:spcPts val="0"/>
              </a:spcBef>
              <a:spcAft>
                <a:spcPts val="0"/>
              </a:spcAft>
              <a:buSzPts val="1400"/>
              <a:buFont typeface="Arial"/>
              <a:buChar char="●"/>
              <a:defRPr>
                <a:latin typeface="Arial"/>
                <a:ea typeface="Arial"/>
                <a:cs typeface="Arial"/>
                <a:sym typeface="Arial"/>
              </a:defRPr>
            </a:lvl7pPr>
            <a:lvl8pPr indent="-317500" lvl="7" marL="3657600">
              <a:spcBef>
                <a:spcPts val="0"/>
              </a:spcBef>
              <a:spcAft>
                <a:spcPts val="0"/>
              </a:spcAft>
              <a:buSzPts val="1400"/>
              <a:buFont typeface="Arial"/>
              <a:buChar char="○"/>
              <a:defRPr>
                <a:latin typeface="Arial"/>
                <a:ea typeface="Arial"/>
                <a:cs typeface="Arial"/>
                <a:sym typeface="Arial"/>
              </a:defRPr>
            </a:lvl8pPr>
            <a:lvl9pPr indent="-317500" lvl="8" marL="4114800">
              <a:spcBef>
                <a:spcPts val="0"/>
              </a:spcBef>
              <a:spcAft>
                <a:spcPts val="0"/>
              </a:spcAft>
              <a:buSzPts val="1400"/>
              <a:buFont typeface="Arial"/>
              <a:buChar char="■"/>
              <a:defRPr>
                <a:latin typeface="Arial"/>
                <a:ea typeface="Arial"/>
                <a:cs typeface="Arial"/>
                <a:sym typeface="Arial"/>
              </a:defRPr>
            </a:lvl9pPr>
          </a:lstStyle>
          <a:p/>
        </p:txBody>
      </p:sp>
      <p:sp>
        <p:nvSpPr>
          <p:cNvPr id="23" name="Google Shape;23;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4" name="Shape 24"/>
        <p:cNvGrpSpPr/>
        <p:nvPr/>
      </p:nvGrpSpPr>
      <p:grpSpPr>
        <a:xfrm>
          <a:off x="0" y="0"/>
          <a:ext cx="0" cy="0"/>
          <a:chOff x="0" y="0"/>
          <a:chExt cx="0" cy="0"/>
        </a:xfrm>
      </p:grpSpPr>
      <p:sp>
        <p:nvSpPr>
          <p:cNvPr id="25" name="Google Shape;25;p5"/>
          <p:cNvSpPr txBox="1"/>
          <p:nvPr>
            <p:ph type="title"/>
          </p:nvPr>
        </p:nvSpPr>
        <p:spPr>
          <a:xfrm>
            <a:off x="311700" y="445025"/>
            <a:ext cx="8520600" cy="6132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6" name="Google Shape;26;p5"/>
          <p:cNvSpPr txBox="1"/>
          <p:nvPr>
            <p:ph idx="1" type="body"/>
          </p:nvPr>
        </p:nvSpPr>
        <p:spPr>
          <a:xfrm>
            <a:off x="311700" y="1171675"/>
            <a:ext cx="3999900" cy="33972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7" name="Google Shape;27;p5"/>
          <p:cNvSpPr txBox="1"/>
          <p:nvPr>
            <p:ph idx="2" type="body"/>
          </p:nvPr>
        </p:nvSpPr>
        <p:spPr>
          <a:xfrm>
            <a:off x="4832400" y="1171675"/>
            <a:ext cx="3999900" cy="33972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8" name="Google Shape;28;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9" name="Shape 29"/>
        <p:cNvGrpSpPr/>
        <p:nvPr/>
      </p:nvGrpSpPr>
      <p:grpSpPr>
        <a:xfrm>
          <a:off x="0" y="0"/>
          <a:ext cx="0" cy="0"/>
          <a:chOff x="0" y="0"/>
          <a:chExt cx="0" cy="0"/>
        </a:xfrm>
      </p:grpSpPr>
      <p:sp>
        <p:nvSpPr>
          <p:cNvPr id="30" name="Google Shape;30;p6"/>
          <p:cNvSpPr txBox="1"/>
          <p:nvPr>
            <p:ph type="title"/>
          </p:nvPr>
        </p:nvSpPr>
        <p:spPr>
          <a:xfrm>
            <a:off x="311700" y="445025"/>
            <a:ext cx="8520600" cy="6132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31" name="Google Shape;31;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2" name="Shape 32"/>
        <p:cNvGrpSpPr/>
        <p:nvPr/>
      </p:nvGrpSpPr>
      <p:grpSpPr>
        <a:xfrm>
          <a:off x="0" y="0"/>
          <a:ext cx="0" cy="0"/>
          <a:chOff x="0" y="0"/>
          <a:chExt cx="0" cy="0"/>
        </a:xfrm>
      </p:grpSpPr>
      <p:sp>
        <p:nvSpPr>
          <p:cNvPr id="33" name="Google Shape;33;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4" name="Google Shape;34;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5" name="Google Shape;35;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lt2"/>
        </a:solidFill>
      </p:bgPr>
    </p:bg>
    <p:spTree>
      <p:nvGrpSpPr>
        <p:cNvPr id="36" name="Shape 36"/>
        <p:cNvGrpSpPr/>
        <p:nvPr/>
      </p:nvGrpSpPr>
      <p:grpSpPr>
        <a:xfrm>
          <a:off x="0" y="0"/>
          <a:ext cx="0" cy="0"/>
          <a:chOff x="0" y="0"/>
          <a:chExt cx="0" cy="0"/>
        </a:xfrm>
      </p:grpSpPr>
      <p:sp>
        <p:nvSpPr>
          <p:cNvPr id="37" name="Google Shape;37;p8"/>
          <p:cNvSpPr txBox="1"/>
          <p:nvPr>
            <p:ph type="title"/>
          </p:nvPr>
        </p:nvSpPr>
        <p:spPr>
          <a:xfrm>
            <a:off x="490250" y="526350"/>
            <a:ext cx="5604000" cy="4090800"/>
          </a:xfrm>
          <a:prstGeom prst="rect">
            <a:avLst/>
          </a:prstGeom>
        </p:spPr>
        <p:txBody>
          <a:bodyPr anchorCtr="0" anchor="ctr" bIns="91425" lIns="91425" spcFirstLastPara="1" rIns="91425" wrap="square" tIns="91425">
            <a:normAutofit/>
          </a:bodyPr>
          <a:lstStyle>
            <a:lvl1pPr lvl="0">
              <a:spcBef>
                <a:spcPts val="0"/>
              </a:spcBef>
              <a:spcAft>
                <a:spcPts val="0"/>
              </a:spcAft>
              <a:buClr>
                <a:schemeClr val="accent1"/>
              </a:buClr>
              <a:buSzPts val="5400"/>
              <a:buNone/>
              <a:defRPr sz="5400">
                <a:solidFill>
                  <a:schemeClr val="accent1"/>
                </a:solidFill>
              </a:defRPr>
            </a:lvl1pPr>
            <a:lvl2pPr lvl="1">
              <a:spcBef>
                <a:spcPts val="0"/>
              </a:spcBef>
              <a:spcAft>
                <a:spcPts val="0"/>
              </a:spcAft>
              <a:buClr>
                <a:schemeClr val="accent1"/>
              </a:buClr>
              <a:buSzPts val="5400"/>
              <a:buNone/>
              <a:defRPr sz="5400">
                <a:solidFill>
                  <a:schemeClr val="accent1"/>
                </a:solidFill>
              </a:defRPr>
            </a:lvl2pPr>
            <a:lvl3pPr lvl="2">
              <a:spcBef>
                <a:spcPts val="0"/>
              </a:spcBef>
              <a:spcAft>
                <a:spcPts val="0"/>
              </a:spcAft>
              <a:buClr>
                <a:schemeClr val="accent1"/>
              </a:buClr>
              <a:buSzPts val="5400"/>
              <a:buNone/>
              <a:defRPr sz="5400">
                <a:solidFill>
                  <a:schemeClr val="accent1"/>
                </a:solidFill>
              </a:defRPr>
            </a:lvl3pPr>
            <a:lvl4pPr lvl="3">
              <a:spcBef>
                <a:spcPts val="0"/>
              </a:spcBef>
              <a:spcAft>
                <a:spcPts val="0"/>
              </a:spcAft>
              <a:buClr>
                <a:schemeClr val="accent1"/>
              </a:buClr>
              <a:buSzPts val="5400"/>
              <a:buNone/>
              <a:defRPr sz="5400">
                <a:solidFill>
                  <a:schemeClr val="accent1"/>
                </a:solidFill>
              </a:defRPr>
            </a:lvl4pPr>
            <a:lvl5pPr lvl="4">
              <a:spcBef>
                <a:spcPts val="0"/>
              </a:spcBef>
              <a:spcAft>
                <a:spcPts val="0"/>
              </a:spcAft>
              <a:buClr>
                <a:schemeClr val="accent1"/>
              </a:buClr>
              <a:buSzPts val="5400"/>
              <a:buNone/>
              <a:defRPr sz="5400">
                <a:solidFill>
                  <a:schemeClr val="accent1"/>
                </a:solidFill>
              </a:defRPr>
            </a:lvl5pPr>
            <a:lvl6pPr lvl="5">
              <a:spcBef>
                <a:spcPts val="0"/>
              </a:spcBef>
              <a:spcAft>
                <a:spcPts val="0"/>
              </a:spcAft>
              <a:buClr>
                <a:schemeClr val="accent1"/>
              </a:buClr>
              <a:buSzPts val="5400"/>
              <a:buNone/>
              <a:defRPr sz="5400">
                <a:solidFill>
                  <a:schemeClr val="accent1"/>
                </a:solidFill>
              </a:defRPr>
            </a:lvl6pPr>
            <a:lvl7pPr lvl="6">
              <a:spcBef>
                <a:spcPts val="0"/>
              </a:spcBef>
              <a:spcAft>
                <a:spcPts val="0"/>
              </a:spcAft>
              <a:buClr>
                <a:schemeClr val="accent1"/>
              </a:buClr>
              <a:buSzPts val="5400"/>
              <a:buNone/>
              <a:defRPr sz="5400">
                <a:solidFill>
                  <a:schemeClr val="accent1"/>
                </a:solidFill>
              </a:defRPr>
            </a:lvl7pPr>
            <a:lvl8pPr lvl="7">
              <a:spcBef>
                <a:spcPts val="0"/>
              </a:spcBef>
              <a:spcAft>
                <a:spcPts val="0"/>
              </a:spcAft>
              <a:buClr>
                <a:schemeClr val="accent1"/>
              </a:buClr>
              <a:buSzPts val="5400"/>
              <a:buNone/>
              <a:defRPr sz="5400">
                <a:solidFill>
                  <a:schemeClr val="accent1"/>
                </a:solidFill>
              </a:defRPr>
            </a:lvl8pPr>
            <a:lvl9pPr lvl="8">
              <a:spcBef>
                <a:spcPts val="0"/>
              </a:spcBef>
              <a:spcAft>
                <a:spcPts val="0"/>
              </a:spcAft>
              <a:buClr>
                <a:schemeClr val="accent1"/>
              </a:buClr>
              <a:buSzPts val="5400"/>
              <a:buNone/>
              <a:defRPr sz="5400">
                <a:solidFill>
                  <a:schemeClr val="accent1"/>
                </a:solidFill>
              </a:defRPr>
            </a:lvl9pPr>
          </a:lstStyle>
          <a:p/>
        </p:txBody>
      </p:sp>
      <p:sp>
        <p:nvSpPr>
          <p:cNvPr id="38" name="Google Shape;38;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9" name="Shape 39"/>
        <p:cNvGrpSpPr/>
        <p:nvPr/>
      </p:nvGrpSpPr>
      <p:grpSpPr>
        <a:xfrm>
          <a:off x="0" y="0"/>
          <a:ext cx="0" cy="0"/>
          <a:chOff x="0" y="0"/>
          <a:chExt cx="0" cy="0"/>
        </a:xfrm>
      </p:grpSpPr>
      <p:sp>
        <p:nvSpPr>
          <p:cNvPr id="40" name="Google Shape;40;p9"/>
          <p:cNvSpPr/>
          <p:nvPr/>
        </p:nvSpPr>
        <p:spPr>
          <a:xfrm>
            <a:off x="4572000" y="-25"/>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1" name="Google Shape;41;p9"/>
          <p:cNvCxnSpPr/>
          <p:nvPr/>
        </p:nvCxnSpPr>
        <p:spPr>
          <a:xfrm>
            <a:off x="5029675" y="4495500"/>
            <a:ext cx="686400" cy="0"/>
          </a:xfrm>
          <a:prstGeom prst="straightConnector1">
            <a:avLst/>
          </a:prstGeom>
          <a:noFill/>
          <a:ln cap="flat" cmpd="sng" w="19050">
            <a:solidFill>
              <a:schemeClr val="lt2"/>
            </a:solidFill>
            <a:prstDash val="solid"/>
            <a:round/>
            <a:headEnd len="sm" w="sm" type="none"/>
            <a:tailEnd len="sm" w="sm" type="none"/>
          </a:ln>
        </p:spPr>
      </p:cxnSp>
      <p:sp>
        <p:nvSpPr>
          <p:cNvPr id="42" name="Google Shape;42;p9"/>
          <p:cNvSpPr txBox="1"/>
          <p:nvPr>
            <p:ph type="title"/>
          </p:nvPr>
        </p:nvSpPr>
        <p:spPr>
          <a:xfrm>
            <a:off x="265500" y="1382350"/>
            <a:ext cx="4045200" cy="1333200"/>
          </a:xfrm>
          <a:prstGeom prst="rect">
            <a:avLst/>
          </a:prstGeom>
        </p:spPr>
        <p:txBody>
          <a:bodyPr anchorCtr="0" anchor="b" bIns="91425" lIns="91425" spcFirstLastPara="1" rIns="91425" wrap="square" tIns="91425">
            <a:normAutofit/>
          </a:bodyPr>
          <a:lstStyle>
            <a:lvl1pPr lvl="0" algn="ctr">
              <a:spcBef>
                <a:spcPts val="0"/>
              </a:spcBef>
              <a:spcAft>
                <a:spcPts val="0"/>
              </a:spcAft>
              <a:buClr>
                <a:schemeClr val="lt2"/>
              </a:buClr>
              <a:buSzPts val="4200"/>
              <a:buNone/>
              <a:defRPr sz="4200">
                <a:solidFill>
                  <a:schemeClr val="lt2"/>
                </a:solidFill>
              </a:defRPr>
            </a:lvl1pPr>
            <a:lvl2pPr lvl="1" algn="ctr">
              <a:spcBef>
                <a:spcPts val="0"/>
              </a:spcBef>
              <a:spcAft>
                <a:spcPts val="0"/>
              </a:spcAft>
              <a:buClr>
                <a:schemeClr val="lt2"/>
              </a:buClr>
              <a:buSzPts val="4200"/>
              <a:buNone/>
              <a:defRPr sz="4200">
                <a:solidFill>
                  <a:schemeClr val="lt2"/>
                </a:solidFill>
              </a:defRPr>
            </a:lvl2pPr>
            <a:lvl3pPr lvl="2" algn="ctr">
              <a:spcBef>
                <a:spcPts val="0"/>
              </a:spcBef>
              <a:spcAft>
                <a:spcPts val="0"/>
              </a:spcAft>
              <a:buClr>
                <a:schemeClr val="lt2"/>
              </a:buClr>
              <a:buSzPts val="4200"/>
              <a:buNone/>
              <a:defRPr sz="4200">
                <a:solidFill>
                  <a:schemeClr val="lt2"/>
                </a:solidFill>
              </a:defRPr>
            </a:lvl3pPr>
            <a:lvl4pPr lvl="3" algn="ctr">
              <a:spcBef>
                <a:spcPts val="0"/>
              </a:spcBef>
              <a:spcAft>
                <a:spcPts val="0"/>
              </a:spcAft>
              <a:buClr>
                <a:schemeClr val="lt2"/>
              </a:buClr>
              <a:buSzPts val="4200"/>
              <a:buNone/>
              <a:defRPr sz="4200">
                <a:solidFill>
                  <a:schemeClr val="lt2"/>
                </a:solidFill>
              </a:defRPr>
            </a:lvl4pPr>
            <a:lvl5pPr lvl="4" algn="ctr">
              <a:spcBef>
                <a:spcPts val="0"/>
              </a:spcBef>
              <a:spcAft>
                <a:spcPts val="0"/>
              </a:spcAft>
              <a:buClr>
                <a:schemeClr val="lt2"/>
              </a:buClr>
              <a:buSzPts val="4200"/>
              <a:buNone/>
              <a:defRPr sz="4200">
                <a:solidFill>
                  <a:schemeClr val="lt2"/>
                </a:solidFill>
              </a:defRPr>
            </a:lvl5pPr>
            <a:lvl6pPr lvl="5" algn="ctr">
              <a:spcBef>
                <a:spcPts val="0"/>
              </a:spcBef>
              <a:spcAft>
                <a:spcPts val="0"/>
              </a:spcAft>
              <a:buClr>
                <a:schemeClr val="lt2"/>
              </a:buClr>
              <a:buSzPts val="4200"/>
              <a:buNone/>
              <a:defRPr sz="4200">
                <a:solidFill>
                  <a:schemeClr val="lt2"/>
                </a:solidFill>
              </a:defRPr>
            </a:lvl6pPr>
            <a:lvl7pPr lvl="6" algn="ctr">
              <a:spcBef>
                <a:spcPts val="0"/>
              </a:spcBef>
              <a:spcAft>
                <a:spcPts val="0"/>
              </a:spcAft>
              <a:buClr>
                <a:schemeClr val="lt2"/>
              </a:buClr>
              <a:buSzPts val="4200"/>
              <a:buNone/>
              <a:defRPr sz="4200">
                <a:solidFill>
                  <a:schemeClr val="lt2"/>
                </a:solidFill>
              </a:defRPr>
            </a:lvl7pPr>
            <a:lvl8pPr lvl="7" algn="ctr">
              <a:spcBef>
                <a:spcPts val="0"/>
              </a:spcBef>
              <a:spcAft>
                <a:spcPts val="0"/>
              </a:spcAft>
              <a:buClr>
                <a:schemeClr val="lt2"/>
              </a:buClr>
              <a:buSzPts val="4200"/>
              <a:buNone/>
              <a:defRPr sz="4200">
                <a:solidFill>
                  <a:schemeClr val="lt2"/>
                </a:solidFill>
              </a:defRPr>
            </a:lvl8pPr>
            <a:lvl9pPr lvl="8" algn="ctr">
              <a:spcBef>
                <a:spcPts val="0"/>
              </a:spcBef>
              <a:spcAft>
                <a:spcPts val="0"/>
              </a:spcAft>
              <a:buClr>
                <a:schemeClr val="lt2"/>
              </a:buClr>
              <a:buSzPts val="4200"/>
              <a:buNone/>
              <a:defRPr sz="4200">
                <a:solidFill>
                  <a:schemeClr val="lt2"/>
                </a:solidFill>
              </a:defRPr>
            </a:lvl9pPr>
          </a:lstStyle>
          <a:p/>
        </p:txBody>
      </p:sp>
      <p:sp>
        <p:nvSpPr>
          <p:cNvPr id="43" name="Google Shape;43;p9"/>
          <p:cNvSpPr txBox="1"/>
          <p:nvPr>
            <p:ph idx="1" type="subTitle"/>
          </p:nvPr>
        </p:nvSpPr>
        <p:spPr>
          <a:xfrm>
            <a:off x="265500" y="2769001"/>
            <a:ext cx="4045200" cy="13455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44" name="Google Shape;44;p9"/>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Clr>
                <a:schemeClr val="accent1"/>
              </a:buClr>
              <a:buSzPts val="1800"/>
              <a:buChar char="●"/>
              <a:defRPr>
                <a:solidFill>
                  <a:schemeClr val="accent1"/>
                </a:solidFill>
              </a:defRPr>
            </a:lvl1pPr>
            <a:lvl2pPr indent="-317500" lvl="1" marL="914400">
              <a:spcBef>
                <a:spcPts val="0"/>
              </a:spcBef>
              <a:spcAft>
                <a:spcPts val="0"/>
              </a:spcAft>
              <a:buClr>
                <a:schemeClr val="accent1"/>
              </a:buClr>
              <a:buSzPts val="1400"/>
              <a:buChar char="○"/>
              <a:defRPr>
                <a:solidFill>
                  <a:schemeClr val="accent1"/>
                </a:solidFill>
              </a:defRPr>
            </a:lvl2pPr>
            <a:lvl3pPr indent="-317500" lvl="2" marL="1371600">
              <a:spcBef>
                <a:spcPts val="0"/>
              </a:spcBef>
              <a:spcAft>
                <a:spcPts val="0"/>
              </a:spcAft>
              <a:buClr>
                <a:schemeClr val="accent1"/>
              </a:buClr>
              <a:buSzPts val="1400"/>
              <a:buChar char="■"/>
              <a:defRPr>
                <a:solidFill>
                  <a:schemeClr val="accent1"/>
                </a:solidFill>
              </a:defRPr>
            </a:lvl3pPr>
            <a:lvl4pPr indent="-317500" lvl="3" marL="1828800">
              <a:spcBef>
                <a:spcPts val="0"/>
              </a:spcBef>
              <a:spcAft>
                <a:spcPts val="0"/>
              </a:spcAft>
              <a:buClr>
                <a:schemeClr val="accent1"/>
              </a:buClr>
              <a:buSzPts val="1400"/>
              <a:buChar char="●"/>
              <a:defRPr>
                <a:solidFill>
                  <a:schemeClr val="accent1"/>
                </a:solidFill>
              </a:defRPr>
            </a:lvl4pPr>
            <a:lvl5pPr indent="-317500" lvl="4" marL="2286000">
              <a:spcBef>
                <a:spcPts val="0"/>
              </a:spcBef>
              <a:spcAft>
                <a:spcPts val="0"/>
              </a:spcAft>
              <a:buClr>
                <a:schemeClr val="accent1"/>
              </a:buClr>
              <a:buSzPts val="1400"/>
              <a:buChar char="○"/>
              <a:defRPr>
                <a:solidFill>
                  <a:schemeClr val="accent1"/>
                </a:solidFill>
              </a:defRPr>
            </a:lvl5pPr>
            <a:lvl6pPr indent="-317500" lvl="5" marL="2743200">
              <a:spcBef>
                <a:spcPts val="0"/>
              </a:spcBef>
              <a:spcAft>
                <a:spcPts val="0"/>
              </a:spcAft>
              <a:buClr>
                <a:schemeClr val="accent1"/>
              </a:buClr>
              <a:buSzPts val="1400"/>
              <a:buChar char="■"/>
              <a:defRPr>
                <a:solidFill>
                  <a:schemeClr val="accent1"/>
                </a:solidFill>
              </a:defRPr>
            </a:lvl6pPr>
            <a:lvl7pPr indent="-317500" lvl="6" marL="3200400">
              <a:spcBef>
                <a:spcPts val="0"/>
              </a:spcBef>
              <a:spcAft>
                <a:spcPts val="0"/>
              </a:spcAft>
              <a:buClr>
                <a:schemeClr val="accent1"/>
              </a:buClr>
              <a:buSzPts val="1400"/>
              <a:buChar char="●"/>
              <a:defRPr>
                <a:solidFill>
                  <a:schemeClr val="accent1"/>
                </a:solidFill>
              </a:defRPr>
            </a:lvl7pPr>
            <a:lvl8pPr indent="-317500" lvl="7" marL="3657600">
              <a:spcBef>
                <a:spcPts val="0"/>
              </a:spcBef>
              <a:spcAft>
                <a:spcPts val="0"/>
              </a:spcAft>
              <a:buClr>
                <a:schemeClr val="accent1"/>
              </a:buClr>
              <a:buSzPts val="1400"/>
              <a:buChar char="○"/>
              <a:defRPr>
                <a:solidFill>
                  <a:schemeClr val="accent1"/>
                </a:solidFill>
              </a:defRPr>
            </a:lvl8pPr>
            <a:lvl9pPr indent="-317500" lvl="8" marL="4114800">
              <a:spcBef>
                <a:spcPts val="0"/>
              </a:spcBef>
              <a:spcAft>
                <a:spcPts val="0"/>
              </a:spcAft>
              <a:buClr>
                <a:schemeClr val="accent1"/>
              </a:buClr>
              <a:buSzPts val="1400"/>
              <a:buChar char="■"/>
              <a:defRPr>
                <a:solidFill>
                  <a:schemeClr val="accent1"/>
                </a:solidFill>
              </a:defRPr>
            </a:lvl9pPr>
          </a:lstStyle>
          <a:p/>
        </p:txBody>
      </p:sp>
      <p:sp>
        <p:nvSpPr>
          <p:cNvPr id="45" name="Google Shape;45;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6" name="Shape 46"/>
        <p:cNvGrpSpPr/>
        <p:nvPr/>
      </p:nvGrpSpPr>
      <p:grpSpPr>
        <a:xfrm>
          <a:off x="0" y="0"/>
          <a:ext cx="0" cy="0"/>
          <a:chOff x="0" y="0"/>
          <a:chExt cx="0" cy="0"/>
        </a:xfrm>
      </p:grpSpPr>
      <p:sp>
        <p:nvSpPr>
          <p:cNvPr id="47" name="Google Shape;47;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8" name="Google Shape;48;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2.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paperback">
    <p:bg>
      <p:bgPr>
        <a:solidFill>
          <a:schemeClr val="accen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6132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1pPr>
            <a:lvl2pPr lvl="1">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2pPr>
            <a:lvl3pPr lvl="2">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3pPr>
            <a:lvl4pPr lvl="3">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4pPr>
            <a:lvl5pPr lvl="4">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5pPr>
            <a:lvl6pPr lvl="5">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6pPr>
            <a:lvl7pPr lvl="6">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7pPr>
            <a:lvl8pPr lvl="7">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8pPr>
            <a:lvl9pPr lvl="8">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9pPr>
          </a:lstStyle>
          <a:p/>
        </p:txBody>
      </p:sp>
      <p:sp>
        <p:nvSpPr>
          <p:cNvPr id="7" name="Google Shape;7;p1"/>
          <p:cNvSpPr txBox="1"/>
          <p:nvPr>
            <p:ph idx="1" type="body"/>
          </p:nvPr>
        </p:nvSpPr>
        <p:spPr>
          <a:xfrm>
            <a:off x="311700" y="1171600"/>
            <a:ext cx="8520600" cy="33972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1"/>
              </a:buClr>
              <a:buSzPts val="1800"/>
              <a:buFont typeface="Old Standard TT"/>
              <a:buChar char="●"/>
              <a:defRPr sz="1800">
                <a:solidFill>
                  <a:schemeClr val="dk1"/>
                </a:solidFill>
                <a:latin typeface="Old Standard TT"/>
                <a:ea typeface="Old Standard TT"/>
                <a:cs typeface="Old Standard TT"/>
                <a:sym typeface="Old Standard TT"/>
              </a:defRPr>
            </a:lvl1pPr>
            <a:lvl2pPr indent="-317500" lvl="1" marL="914400">
              <a:lnSpc>
                <a:spcPct val="115000"/>
              </a:lnSpc>
              <a:spcBef>
                <a:spcPts val="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2pPr>
            <a:lvl3pPr indent="-317500" lvl="2" marL="1371600">
              <a:lnSpc>
                <a:spcPct val="115000"/>
              </a:lnSpc>
              <a:spcBef>
                <a:spcPts val="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3pPr>
            <a:lvl4pPr indent="-317500" lvl="3" marL="1828800">
              <a:lnSpc>
                <a:spcPct val="115000"/>
              </a:lnSpc>
              <a:spcBef>
                <a:spcPts val="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4pPr>
            <a:lvl5pPr indent="-317500" lvl="4" marL="2286000">
              <a:lnSpc>
                <a:spcPct val="115000"/>
              </a:lnSpc>
              <a:spcBef>
                <a:spcPts val="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5pPr>
            <a:lvl6pPr indent="-317500" lvl="5" marL="2743200">
              <a:lnSpc>
                <a:spcPct val="115000"/>
              </a:lnSpc>
              <a:spcBef>
                <a:spcPts val="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6pPr>
            <a:lvl7pPr indent="-317500" lvl="6" marL="3200400">
              <a:lnSpc>
                <a:spcPct val="115000"/>
              </a:lnSpc>
              <a:spcBef>
                <a:spcPts val="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7pPr>
            <a:lvl8pPr indent="-317500" lvl="7" marL="3657600">
              <a:lnSpc>
                <a:spcPct val="115000"/>
              </a:lnSpc>
              <a:spcBef>
                <a:spcPts val="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8pPr>
            <a:lvl9pPr indent="-317500" lvl="8" marL="4114800">
              <a:lnSpc>
                <a:spcPct val="115000"/>
              </a:lnSpc>
              <a:spcBef>
                <a:spcPts val="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1"/>
                </a:solidFill>
                <a:latin typeface="Old Standard TT"/>
                <a:ea typeface="Old Standard TT"/>
                <a:cs typeface="Old Standard TT"/>
                <a:sym typeface="Old Standard TT"/>
              </a:defRPr>
            </a:lvl1pPr>
            <a:lvl2pPr lvl="1" algn="r">
              <a:buNone/>
              <a:defRPr sz="1000">
                <a:solidFill>
                  <a:schemeClr val="dk1"/>
                </a:solidFill>
                <a:latin typeface="Old Standard TT"/>
                <a:ea typeface="Old Standard TT"/>
                <a:cs typeface="Old Standard TT"/>
                <a:sym typeface="Old Standard TT"/>
              </a:defRPr>
            </a:lvl2pPr>
            <a:lvl3pPr lvl="2" algn="r">
              <a:buNone/>
              <a:defRPr sz="1000">
                <a:solidFill>
                  <a:schemeClr val="dk1"/>
                </a:solidFill>
                <a:latin typeface="Old Standard TT"/>
                <a:ea typeface="Old Standard TT"/>
                <a:cs typeface="Old Standard TT"/>
                <a:sym typeface="Old Standard TT"/>
              </a:defRPr>
            </a:lvl3pPr>
            <a:lvl4pPr lvl="3" algn="r">
              <a:buNone/>
              <a:defRPr sz="1000">
                <a:solidFill>
                  <a:schemeClr val="dk1"/>
                </a:solidFill>
                <a:latin typeface="Old Standard TT"/>
                <a:ea typeface="Old Standard TT"/>
                <a:cs typeface="Old Standard TT"/>
                <a:sym typeface="Old Standard TT"/>
              </a:defRPr>
            </a:lvl4pPr>
            <a:lvl5pPr lvl="4" algn="r">
              <a:buNone/>
              <a:defRPr sz="1000">
                <a:solidFill>
                  <a:schemeClr val="dk1"/>
                </a:solidFill>
                <a:latin typeface="Old Standard TT"/>
                <a:ea typeface="Old Standard TT"/>
                <a:cs typeface="Old Standard TT"/>
                <a:sym typeface="Old Standard TT"/>
              </a:defRPr>
            </a:lvl5pPr>
            <a:lvl6pPr lvl="5" algn="r">
              <a:buNone/>
              <a:defRPr sz="1000">
                <a:solidFill>
                  <a:schemeClr val="dk1"/>
                </a:solidFill>
                <a:latin typeface="Old Standard TT"/>
                <a:ea typeface="Old Standard TT"/>
                <a:cs typeface="Old Standard TT"/>
                <a:sym typeface="Old Standard TT"/>
              </a:defRPr>
            </a:lvl6pPr>
            <a:lvl7pPr lvl="6" algn="r">
              <a:buNone/>
              <a:defRPr sz="1000">
                <a:solidFill>
                  <a:schemeClr val="dk1"/>
                </a:solidFill>
                <a:latin typeface="Old Standard TT"/>
                <a:ea typeface="Old Standard TT"/>
                <a:cs typeface="Old Standard TT"/>
                <a:sym typeface="Old Standard TT"/>
              </a:defRPr>
            </a:lvl7pPr>
            <a:lvl8pPr lvl="7" algn="r">
              <a:buNone/>
              <a:defRPr sz="1000">
                <a:solidFill>
                  <a:schemeClr val="dk1"/>
                </a:solidFill>
                <a:latin typeface="Old Standard TT"/>
                <a:ea typeface="Old Standard TT"/>
                <a:cs typeface="Old Standard TT"/>
                <a:sym typeface="Old Standard TT"/>
              </a:defRPr>
            </a:lvl8pPr>
            <a:lvl9pPr lvl="8" algn="r">
              <a:buNone/>
              <a:defRPr sz="1000">
                <a:solidFill>
                  <a:schemeClr val="dk1"/>
                </a:solidFill>
                <a:latin typeface="Old Standard TT"/>
                <a:ea typeface="Old Standard TT"/>
                <a:cs typeface="Old Standard TT"/>
                <a:sym typeface="Old Standard TT"/>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8.png"/><Relationship Id="rId4" Type="http://schemas.openxmlformats.org/officeDocument/2006/relationships/image" Target="../media/image7.png"/><Relationship Id="rId5"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2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9.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4.jpg"/><Relationship Id="rId4" Type="http://schemas.openxmlformats.org/officeDocument/2006/relationships/image" Target="../media/image22.png"/><Relationship Id="rId5" Type="http://schemas.openxmlformats.org/officeDocument/2006/relationships/image" Target="../media/image2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25.pn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28.png"/><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3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3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34.png"/><Relationship Id="rId4" Type="http://schemas.openxmlformats.org/officeDocument/2006/relationships/image" Target="../media/image71.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100.jpg"/><Relationship Id="rId4" Type="http://schemas.openxmlformats.org/officeDocument/2006/relationships/image" Target="../media/image102.jpg"/><Relationship Id="rId5" Type="http://schemas.openxmlformats.org/officeDocument/2006/relationships/image" Target="../media/image99.jpg"/><Relationship Id="rId6" Type="http://schemas.openxmlformats.org/officeDocument/2006/relationships/image" Target="../media/image101.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7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27.jpg"/><Relationship Id="rId4" Type="http://schemas.openxmlformats.org/officeDocument/2006/relationships/image" Target="../media/image35.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47.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56.jpg"/><Relationship Id="rId4" Type="http://schemas.openxmlformats.org/officeDocument/2006/relationships/image" Target="../media/image43.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3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41.png"/><Relationship Id="rId4" Type="http://schemas.openxmlformats.org/officeDocument/2006/relationships/image" Target="../media/image44.jpg"/><Relationship Id="rId5" Type="http://schemas.openxmlformats.org/officeDocument/2006/relationships/image" Target="../media/image37.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0" Type="http://schemas.openxmlformats.org/officeDocument/2006/relationships/image" Target="../media/image53.png"/><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62.jpg"/><Relationship Id="rId4" Type="http://schemas.openxmlformats.org/officeDocument/2006/relationships/image" Target="../media/image36.png"/><Relationship Id="rId9" Type="http://schemas.openxmlformats.org/officeDocument/2006/relationships/image" Target="../media/image48.png"/><Relationship Id="rId5" Type="http://schemas.openxmlformats.org/officeDocument/2006/relationships/image" Target="../media/image11.jpg"/><Relationship Id="rId6" Type="http://schemas.openxmlformats.org/officeDocument/2006/relationships/image" Target="../media/image39.png"/><Relationship Id="rId7" Type="http://schemas.openxmlformats.org/officeDocument/2006/relationships/image" Target="../media/image42.png"/><Relationship Id="rId8" Type="http://schemas.openxmlformats.org/officeDocument/2006/relationships/image" Target="../media/image4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6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xml"/><Relationship Id="rId3" Type="http://schemas.openxmlformats.org/officeDocument/2006/relationships/image" Target="../media/image12.jpg"/><Relationship Id="rId4" Type="http://schemas.openxmlformats.org/officeDocument/2006/relationships/image" Target="../media/image13.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52.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63.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50.png"/><Relationship Id="rId4" Type="http://schemas.openxmlformats.org/officeDocument/2006/relationships/image" Target="../media/image49.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55.png"/><Relationship Id="rId4" Type="http://schemas.openxmlformats.org/officeDocument/2006/relationships/image" Target="../media/image58.png"/><Relationship Id="rId5" Type="http://schemas.openxmlformats.org/officeDocument/2006/relationships/image" Target="../media/image51.png"/><Relationship Id="rId6" Type="http://schemas.openxmlformats.org/officeDocument/2006/relationships/image" Target="../media/image6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59.png"/><Relationship Id="rId4" Type="http://schemas.openxmlformats.org/officeDocument/2006/relationships/image" Target="../media/image54.png"/><Relationship Id="rId5" Type="http://schemas.openxmlformats.org/officeDocument/2006/relationships/image" Target="../media/image57.png"/><Relationship Id="rId6" Type="http://schemas.openxmlformats.org/officeDocument/2006/relationships/image" Target="../media/image61.png"/><Relationship Id="rId7" Type="http://schemas.openxmlformats.org/officeDocument/2006/relationships/image" Target="../media/image67.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59.png"/><Relationship Id="rId4" Type="http://schemas.openxmlformats.org/officeDocument/2006/relationships/image" Target="../media/image54.png"/><Relationship Id="rId5" Type="http://schemas.openxmlformats.org/officeDocument/2006/relationships/image" Target="../media/image66.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69.jpg"/><Relationship Id="rId4" Type="http://schemas.openxmlformats.org/officeDocument/2006/relationships/image" Target="../media/image68.jpg"/><Relationship Id="rId5" Type="http://schemas.openxmlformats.org/officeDocument/2006/relationships/image" Target="../media/image98.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95.jpg"/><Relationship Id="rId4" Type="http://schemas.openxmlformats.org/officeDocument/2006/relationships/image" Target="../media/image75.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image" Target="../media/image3.jpg"/><Relationship Id="rId4" Type="http://schemas.openxmlformats.org/officeDocument/2006/relationships/image" Target="../media/image64.png"/><Relationship Id="rId5" Type="http://schemas.openxmlformats.org/officeDocument/2006/relationships/image" Target="../media/image7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xml"/><Relationship Id="rId3" Type="http://schemas.openxmlformats.org/officeDocument/2006/relationships/image" Target="../media/image32.jpg"/><Relationship Id="rId4" Type="http://schemas.openxmlformats.org/officeDocument/2006/relationships/image" Target="../media/image4.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image" Target="../media/image97.jpg"/><Relationship Id="rId4" Type="http://schemas.openxmlformats.org/officeDocument/2006/relationships/image" Target="../media/image76.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 Id="rId3" Type="http://schemas.openxmlformats.org/officeDocument/2006/relationships/image" Target="../media/image79.png"/><Relationship Id="rId4" Type="http://schemas.openxmlformats.org/officeDocument/2006/relationships/image" Target="../media/image78.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 Id="rId3" Type="http://schemas.openxmlformats.org/officeDocument/2006/relationships/image" Target="../media/image82.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 Id="rId3" Type="http://schemas.openxmlformats.org/officeDocument/2006/relationships/image" Target="../media/image77.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 Id="rId3" Type="http://schemas.openxmlformats.org/officeDocument/2006/relationships/image" Target="../media/image72.png"/><Relationship Id="rId4" Type="http://schemas.openxmlformats.org/officeDocument/2006/relationships/image" Target="../media/image74.png"/><Relationship Id="rId5" Type="http://schemas.openxmlformats.org/officeDocument/2006/relationships/image" Target="../media/image89.jpg"/><Relationship Id="rId6" Type="http://schemas.openxmlformats.org/officeDocument/2006/relationships/image" Target="../media/image85.png"/><Relationship Id="rId7" Type="http://schemas.openxmlformats.org/officeDocument/2006/relationships/image" Target="../media/image82.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 Id="rId3" Type="http://schemas.openxmlformats.org/officeDocument/2006/relationships/image" Target="../media/image81.png"/><Relationship Id="rId4" Type="http://schemas.openxmlformats.org/officeDocument/2006/relationships/image" Target="../media/image84.png"/><Relationship Id="rId5" Type="http://schemas.openxmlformats.org/officeDocument/2006/relationships/image" Target="../media/image4.jpg"/><Relationship Id="rId6" Type="http://schemas.openxmlformats.org/officeDocument/2006/relationships/image" Target="../media/image82.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 Id="rId3" Type="http://schemas.openxmlformats.org/officeDocument/2006/relationships/image" Target="../media/image86.png"/><Relationship Id="rId4" Type="http://schemas.openxmlformats.org/officeDocument/2006/relationships/image" Target="../media/image83.png"/><Relationship Id="rId5" Type="http://schemas.openxmlformats.org/officeDocument/2006/relationships/image" Target="../media/image80.png"/><Relationship Id="rId6" Type="http://schemas.openxmlformats.org/officeDocument/2006/relationships/image" Target="../media/image88.png"/><Relationship Id="rId7" Type="http://schemas.openxmlformats.org/officeDocument/2006/relationships/image" Target="../media/image87.png"/><Relationship Id="rId8" Type="http://schemas.openxmlformats.org/officeDocument/2006/relationships/image" Target="../media/image94.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 Id="rId3" Type="http://schemas.openxmlformats.org/officeDocument/2006/relationships/image" Target="../media/image96.png"/><Relationship Id="rId4" Type="http://schemas.openxmlformats.org/officeDocument/2006/relationships/image" Target="../media/image8.png"/><Relationship Id="rId9" Type="http://schemas.openxmlformats.org/officeDocument/2006/relationships/image" Target="../media/image64.png"/><Relationship Id="rId5" Type="http://schemas.openxmlformats.org/officeDocument/2006/relationships/image" Target="../media/image2.png"/><Relationship Id="rId6" Type="http://schemas.openxmlformats.org/officeDocument/2006/relationships/image" Target="../media/image90.png"/><Relationship Id="rId7" Type="http://schemas.openxmlformats.org/officeDocument/2006/relationships/image" Target="../media/image91.png"/><Relationship Id="rId8" Type="http://schemas.openxmlformats.org/officeDocument/2006/relationships/image" Target="../media/image92.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 Id="rId3" Type="http://schemas.openxmlformats.org/officeDocument/2006/relationships/hyperlink" Target="https://vetmed.oregonstate.edu/biomed/biomedical-sciences-summer-program-students" TargetMode="External"/><Relationship Id="rId4" Type="http://schemas.openxmlformats.org/officeDocument/2006/relationships/hyperlink" Target="https://vetmed.oregonstate.edu/summer-undergraduate-research-program" TargetMode="Externa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 Id="rId3" Type="http://schemas.openxmlformats.org/officeDocument/2006/relationships/image" Target="../media/image93.jpg"/><Relationship Id="rId4" Type="http://schemas.openxmlformats.org/officeDocument/2006/relationships/image" Target="../media/image12.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xml"/><Relationship Id="rId3" Type="http://schemas.openxmlformats.org/officeDocument/2006/relationships/image" Target="../media/image29.jpg"/><Relationship Id="rId4" Type="http://schemas.openxmlformats.org/officeDocument/2006/relationships/image" Target="../media/image3.jpg"/><Relationship Id="rId5" Type="http://schemas.openxmlformats.org/officeDocument/2006/relationships/image" Target="../media/image6.png"/><Relationship Id="rId6" Type="http://schemas.openxmlformats.org/officeDocument/2006/relationships/image" Target="../media/image11.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xml"/><Relationship Id="rId3" Type="http://schemas.openxmlformats.org/officeDocument/2006/relationships/image" Target="../media/image7.png"/><Relationship Id="rId4" Type="http://schemas.openxmlformats.org/officeDocument/2006/relationships/image" Target="../media/image2.png"/><Relationship Id="rId5" Type="http://schemas.openxmlformats.org/officeDocument/2006/relationships/image" Target="../media/image17.png"/><Relationship Id="rId6" Type="http://schemas.openxmlformats.org/officeDocument/2006/relationships/image" Target="../media/image10.jpg"/><Relationship Id="rId7" Type="http://schemas.openxmlformats.org/officeDocument/2006/relationships/image" Target="../media/image45.jpg"/><Relationship Id="rId8"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xml"/><Relationship Id="rId3" Type="http://schemas.openxmlformats.org/officeDocument/2006/relationships/hyperlink" Target="http://drive.google.com/file/d/1Rsdi2tLms2prBqtbVY8C3qWa3q7GFpO6/view" TargetMode="External"/><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xml"/><Relationship Id="rId3" Type="http://schemas.openxmlformats.org/officeDocument/2006/relationships/image" Target="../media/image21.jpg"/><Relationship Id="rId4" Type="http://schemas.openxmlformats.org/officeDocument/2006/relationships/image" Target="../media/image18.jpg"/><Relationship Id="rId5" Type="http://schemas.openxmlformats.org/officeDocument/2006/relationships/image" Target="../media/image15.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6.png"/><Relationship Id="rId4" Type="http://schemas.openxmlformats.org/officeDocument/2006/relationships/image" Target="../media/image9.png"/><Relationship Id="rId5" Type="http://schemas.openxmlformats.org/officeDocument/2006/relationships/image" Target="../media/image40.png"/><Relationship Id="rId6"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 name="Shape 66"/>
        <p:cNvGrpSpPr/>
        <p:nvPr/>
      </p:nvGrpSpPr>
      <p:grpSpPr>
        <a:xfrm>
          <a:off x="0" y="0"/>
          <a:ext cx="0" cy="0"/>
          <a:chOff x="0" y="0"/>
          <a:chExt cx="0" cy="0"/>
        </a:xfrm>
      </p:grpSpPr>
      <p:sp>
        <p:nvSpPr>
          <p:cNvPr id="67" name="Google Shape;67;p15"/>
          <p:cNvSpPr txBox="1"/>
          <p:nvPr>
            <p:ph type="ctrTitle"/>
          </p:nvPr>
        </p:nvSpPr>
        <p:spPr>
          <a:xfrm>
            <a:off x="512700" y="1893300"/>
            <a:ext cx="8118600" cy="15228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2022 One Health </a:t>
            </a:r>
            <a:endParaRPr/>
          </a:p>
        </p:txBody>
      </p:sp>
      <p:sp>
        <p:nvSpPr>
          <p:cNvPr id="68" name="Google Shape;68;p15"/>
          <p:cNvSpPr txBox="1"/>
          <p:nvPr>
            <p:ph idx="1" type="subTitle"/>
          </p:nvPr>
        </p:nvSpPr>
        <p:spPr>
          <a:xfrm>
            <a:off x="512700" y="3840639"/>
            <a:ext cx="8118600" cy="7875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a:p>
        </p:txBody>
      </p:sp>
      <p:pic>
        <p:nvPicPr>
          <p:cNvPr id="69" name="Google Shape;69;p15"/>
          <p:cNvPicPr preferRelativeResize="0"/>
          <p:nvPr/>
        </p:nvPicPr>
        <p:blipFill>
          <a:blip r:embed="rId3">
            <a:alphaModFix amt="40000"/>
          </a:blip>
          <a:stretch>
            <a:fillRect/>
          </a:stretch>
        </p:blipFill>
        <p:spPr>
          <a:xfrm>
            <a:off x="6057174" y="2779549"/>
            <a:ext cx="2236824" cy="1848606"/>
          </a:xfrm>
          <a:prstGeom prst="rect">
            <a:avLst/>
          </a:prstGeom>
          <a:noFill/>
          <a:ln>
            <a:noFill/>
          </a:ln>
          <a:effectLst>
            <a:outerShdw blurRad="57150" rotWithShape="0" algn="bl" dir="5400000" dist="19050">
              <a:srgbClr val="000000">
                <a:alpha val="50000"/>
              </a:srgbClr>
            </a:outerShdw>
          </a:effectLst>
        </p:spPr>
      </p:pic>
      <p:pic>
        <p:nvPicPr>
          <p:cNvPr id="70" name="Google Shape;70;p15"/>
          <p:cNvPicPr preferRelativeResize="0"/>
          <p:nvPr/>
        </p:nvPicPr>
        <p:blipFill>
          <a:blip r:embed="rId4">
            <a:alphaModFix amt="40000"/>
          </a:blip>
          <a:stretch>
            <a:fillRect/>
          </a:stretch>
        </p:blipFill>
        <p:spPr>
          <a:xfrm>
            <a:off x="6589575" y="1747251"/>
            <a:ext cx="2417393" cy="936097"/>
          </a:xfrm>
          <a:prstGeom prst="rect">
            <a:avLst/>
          </a:prstGeom>
          <a:noFill/>
          <a:ln>
            <a:noFill/>
          </a:ln>
          <a:effectLst>
            <a:outerShdw blurRad="57150" rotWithShape="0" algn="bl" dir="5400000" dist="19050">
              <a:srgbClr val="000000">
                <a:alpha val="52999"/>
              </a:srgbClr>
            </a:outerShdw>
          </a:effectLst>
        </p:spPr>
      </p:pic>
      <p:pic>
        <p:nvPicPr>
          <p:cNvPr id="71" name="Google Shape;71;p15"/>
          <p:cNvPicPr preferRelativeResize="0"/>
          <p:nvPr/>
        </p:nvPicPr>
        <p:blipFill>
          <a:blip r:embed="rId5">
            <a:alphaModFix amt="40000"/>
          </a:blip>
          <a:stretch>
            <a:fillRect/>
          </a:stretch>
        </p:blipFill>
        <p:spPr>
          <a:xfrm>
            <a:off x="4352750" y="1747251"/>
            <a:ext cx="2236824" cy="936100"/>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 name="Shape 151"/>
        <p:cNvGrpSpPr/>
        <p:nvPr/>
      </p:nvGrpSpPr>
      <p:grpSpPr>
        <a:xfrm>
          <a:off x="0" y="0"/>
          <a:ext cx="0" cy="0"/>
          <a:chOff x="0" y="0"/>
          <a:chExt cx="0" cy="0"/>
        </a:xfrm>
      </p:grpSpPr>
      <p:sp>
        <p:nvSpPr>
          <p:cNvPr id="152" name="Google Shape;152;p24"/>
          <p:cNvSpPr txBox="1"/>
          <p:nvPr>
            <p:ph type="title"/>
          </p:nvPr>
        </p:nvSpPr>
        <p:spPr>
          <a:xfrm>
            <a:off x="311700" y="445025"/>
            <a:ext cx="8520600" cy="613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153" name="Google Shape;153;p24"/>
          <p:cNvSpPr txBox="1"/>
          <p:nvPr>
            <p:ph idx="1" type="body"/>
          </p:nvPr>
        </p:nvSpPr>
        <p:spPr>
          <a:xfrm>
            <a:off x="311700" y="1171600"/>
            <a:ext cx="8520600" cy="33972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54" name="Google Shape;154;p24"/>
          <p:cNvPicPr preferRelativeResize="0"/>
          <p:nvPr/>
        </p:nvPicPr>
        <p:blipFill>
          <a:blip r:embed="rId3">
            <a:alphaModFix/>
          </a:blip>
          <a:stretch>
            <a:fillRect/>
          </a:stretch>
        </p:blipFill>
        <p:spPr>
          <a:xfrm>
            <a:off x="870300" y="0"/>
            <a:ext cx="7560274" cy="5038949"/>
          </a:xfrm>
          <a:prstGeom prst="rect">
            <a:avLst/>
          </a:prstGeom>
          <a:noFill/>
          <a:ln>
            <a:noFill/>
          </a:ln>
        </p:spPr>
      </p:pic>
      <p:sp>
        <p:nvSpPr>
          <p:cNvPr id="155" name="Google Shape;155;p24"/>
          <p:cNvSpPr txBox="1"/>
          <p:nvPr/>
        </p:nvSpPr>
        <p:spPr>
          <a:xfrm rot="-3756967">
            <a:off x="-273426" y="1540608"/>
            <a:ext cx="2384608" cy="400121"/>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Marys River Watershed</a:t>
            </a:r>
            <a:endParaRPr/>
          </a:p>
        </p:txBody>
      </p:sp>
      <p:sp>
        <p:nvSpPr>
          <p:cNvPr id="156" name="Google Shape;156;p24"/>
          <p:cNvSpPr txBox="1"/>
          <p:nvPr/>
        </p:nvSpPr>
        <p:spPr>
          <a:xfrm>
            <a:off x="2913200" y="291450"/>
            <a:ext cx="2315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White River Watershed</a:t>
            </a:r>
            <a:endParaRPr/>
          </a:p>
        </p:txBody>
      </p:sp>
      <p:sp>
        <p:nvSpPr>
          <p:cNvPr id="157" name="Google Shape;157;p24"/>
          <p:cNvSpPr/>
          <p:nvPr/>
        </p:nvSpPr>
        <p:spPr>
          <a:xfrm>
            <a:off x="1636162" y="1803659"/>
            <a:ext cx="644100" cy="304500"/>
          </a:xfrm>
          <a:prstGeom prst="rect">
            <a:avLst/>
          </a:prstGeom>
          <a:noFill/>
          <a:ln cap="flat" cmpd="sng" w="28575">
            <a:solidFill>
              <a:srgbClr val="00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p24"/>
          <p:cNvSpPr/>
          <p:nvPr/>
        </p:nvSpPr>
        <p:spPr>
          <a:xfrm>
            <a:off x="3442122" y="1111847"/>
            <a:ext cx="778800" cy="400200"/>
          </a:xfrm>
          <a:prstGeom prst="rect">
            <a:avLst/>
          </a:prstGeom>
          <a:noFill/>
          <a:ln cap="flat" cmpd="sng" w="28575">
            <a:solidFill>
              <a:srgbClr val="00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59" name="Google Shape;159;p24"/>
          <p:cNvCxnSpPr/>
          <p:nvPr/>
        </p:nvCxnSpPr>
        <p:spPr>
          <a:xfrm flipH="1" rot="10800000">
            <a:off x="913825" y="2010475"/>
            <a:ext cx="557100" cy="191400"/>
          </a:xfrm>
          <a:prstGeom prst="straightConnector1">
            <a:avLst/>
          </a:prstGeom>
          <a:noFill/>
          <a:ln cap="flat" cmpd="sng" w="38100">
            <a:solidFill>
              <a:srgbClr val="00FF00"/>
            </a:solidFill>
            <a:prstDash val="solid"/>
            <a:round/>
            <a:headEnd len="med" w="med" type="none"/>
            <a:tailEnd len="med" w="med" type="triangle"/>
          </a:ln>
        </p:spPr>
      </p:cxnSp>
      <p:cxnSp>
        <p:nvCxnSpPr>
          <p:cNvPr id="160" name="Google Shape;160;p24"/>
          <p:cNvCxnSpPr>
            <a:endCxn id="158" idx="0"/>
          </p:cNvCxnSpPr>
          <p:nvPr/>
        </p:nvCxnSpPr>
        <p:spPr>
          <a:xfrm flipH="1">
            <a:off x="3831522" y="600647"/>
            <a:ext cx="32700" cy="511200"/>
          </a:xfrm>
          <a:prstGeom prst="straightConnector1">
            <a:avLst/>
          </a:prstGeom>
          <a:noFill/>
          <a:ln cap="flat" cmpd="sng" w="38100">
            <a:solidFill>
              <a:srgbClr val="00FF00"/>
            </a:solidFill>
            <a:prstDash val="solid"/>
            <a:round/>
            <a:headEnd len="med" w="med" type="none"/>
            <a:tailEnd len="med" w="med" type="triangle"/>
          </a:ln>
        </p:spPr>
      </p:cxn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 name="Shape 164"/>
        <p:cNvGrpSpPr/>
        <p:nvPr/>
      </p:nvGrpSpPr>
      <p:grpSpPr>
        <a:xfrm>
          <a:off x="0" y="0"/>
          <a:ext cx="0" cy="0"/>
          <a:chOff x="0" y="0"/>
          <a:chExt cx="0" cy="0"/>
        </a:xfrm>
      </p:grpSpPr>
      <p:sp>
        <p:nvSpPr>
          <p:cNvPr id="165" name="Google Shape;165;p25"/>
          <p:cNvSpPr txBox="1"/>
          <p:nvPr>
            <p:ph idx="1" type="body"/>
          </p:nvPr>
        </p:nvSpPr>
        <p:spPr>
          <a:xfrm>
            <a:off x="464100" y="943000"/>
            <a:ext cx="8520600" cy="3397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Low disturbance</a:t>
            </a:r>
            <a:endParaRPr/>
          </a:p>
          <a:p>
            <a:pPr indent="0" lvl="0" marL="0" rtl="0" algn="l">
              <a:spcBef>
                <a:spcPts val="0"/>
              </a:spcBef>
              <a:spcAft>
                <a:spcPts val="0"/>
              </a:spcAft>
              <a:buNone/>
            </a:pPr>
            <a:r>
              <a:rPr lang="en"/>
              <a:t>	n=5</a:t>
            </a:r>
            <a:endParaRPr/>
          </a:p>
          <a:p>
            <a:pPr indent="0" lvl="0" marL="0" rtl="0" algn="l">
              <a:spcBef>
                <a:spcPts val="1200"/>
              </a:spcBef>
              <a:spcAft>
                <a:spcPts val="0"/>
              </a:spcAft>
              <a:buNone/>
            </a:pPr>
            <a:r>
              <a:rPr lang="en"/>
              <a:t>Medium Disturbance</a:t>
            </a:r>
            <a:endParaRPr/>
          </a:p>
          <a:p>
            <a:pPr indent="0" lvl="0" marL="0" rtl="0" algn="l">
              <a:spcBef>
                <a:spcPts val="0"/>
              </a:spcBef>
              <a:spcAft>
                <a:spcPts val="0"/>
              </a:spcAft>
              <a:buNone/>
            </a:pPr>
            <a:r>
              <a:rPr lang="en"/>
              <a:t>	n=10</a:t>
            </a:r>
            <a:endParaRPr/>
          </a:p>
          <a:p>
            <a:pPr indent="0" lvl="0" marL="0" rtl="0" algn="l">
              <a:spcBef>
                <a:spcPts val="1200"/>
              </a:spcBef>
              <a:spcAft>
                <a:spcPts val="0"/>
              </a:spcAft>
              <a:buNone/>
            </a:pPr>
            <a:r>
              <a:rPr lang="en"/>
              <a:t>High Disturbance</a:t>
            </a:r>
            <a:endParaRPr/>
          </a:p>
          <a:p>
            <a:pPr indent="0" lvl="0" marL="0" rtl="0" algn="l">
              <a:spcBef>
                <a:spcPts val="0"/>
              </a:spcBef>
              <a:spcAft>
                <a:spcPts val="0"/>
              </a:spcAft>
              <a:buNone/>
            </a:pPr>
            <a:r>
              <a:rPr lang="en"/>
              <a:t>	n=6</a:t>
            </a:r>
            <a:endParaRPr/>
          </a:p>
          <a:p>
            <a:pPr indent="0" lvl="0" marL="0" rtl="0" algn="l">
              <a:spcBef>
                <a:spcPts val="1200"/>
              </a:spcBef>
              <a:spcAft>
                <a:spcPts val="0"/>
              </a:spcAft>
              <a:buNone/>
            </a:pPr>
            <a:r>
              <a:rPr lang="en"/>
              <a:t>Ponds</a:t>
            </a:r>
            <a:endParaRPr/>
          </a:p>
          <a:p>
            <a:pPr indent="0" lvl="0" marL="0" rtl="0" algn="l">
              <a:spcBef>
                <a:spcPts val="0"/>
              </a:spcBef>
              <a:spcAft>
                <a:spcPts val="0"/>
              </a:spcAft>
              <a:buNone/>
            </a:pPr>
            <a:r>
              <a:rPr lang="en"/>
              <a:t>	n=7</a:t>
            </a:r>
            <a:endParaRPr/>
          </a:p>
        </p:txBody>
      </p:sp>
      <p:sp>
        <p:nvSpPr>
          <p:cNvPr id="166" name="Google Shape;166;p25"/>
          <p:cNvSpPr/>
          <p:nvPr/>
        </p:nvSpPr>
        <p:spPr>
          <a:xfrm>
            <a:off x="713100" y="2197950"/>
            <a:ext cx="120900" cy="145200"/>
          </a:xfrm>
          <a:prstGeom prst="ellipse">
            <a:avLst/>
          </a:prstGeom>
          <a:solidFill>
            <a:srgbClr val="FFFF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 name="Google Shape;167;p25"/>
          <p:cNvSpPr/>
          <p:nvPr/>
        </p:nvSpPr>
        <p:spPr>
          <a:xfrm>
            <a:off x="713100" y="1441188"/>
            <a:ext cx="120900" cy="145200"/>
          </a:xfrm>
          <a:prstGeom prst="ellipse">
            <a:avLst/>
          </a:prstGeom>
          <a:solidFill>
            <a:srgbClr val="00FF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p25"/>
          <p:cNvSpPr/>
          <p:nvPr/>
        </p:nvSpPr>
        <p:spPr>
          <a:xfrm>
            <a:off x="713100" y="3012488"/>
            <a:ext cx="120900" cy="145200"/>
          </a:xfrm>
          <a:prstGeom prst="ellipse">
            <a:avLst/>
          </a:prstGeom>
          <a:solidFill>
            <a:srgbClr val="FF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 name="Google Shape;169;p25"/>
          <p:cNvSpPr/>
          <p:nvPr/>
        </p:nvSpPr>
        <p:spPr>
          <a:xfrm>
            <a:off x="713100" y="3761463"/>
            <a:ext cx="120900" cy="1452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 name="Google Shape;170;p25"/>
          <p:cNvSpPr txBox="1"/>
          <p:nvPr>
            <p:ph type="title"/>
          </p:nvPr>
        </p:nvSpPr>
        <p:spPr>
          <a:xfrm>
            <a:off x="311700" y="-12175"/>
            <a:ext cx="8520600" cy="613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Marys River Watershed</a:t>
            </a:r>
            <a:endParaRPr/>
          </a:p>
        </p:txBody>
      </p:sp>
      <p:pic>
        <p:nvPicPr>
          <p:cNvPr id="171" name="Google Shape;171;p25"/>
          <p:cNvPicPr preferRelativeResize="0"/>
          <p:nvPr/>
        </p:nvPicPr>
        <p:blipFill rotWithShape="1">
          <a:blip r:embed="rId3">
            <a:alphaModFix/>
          </a:blip>
          <a:srcRect b="10850" l="11911" r="7443" t="1790"/>
          <a:stretch/>
        </p:blipFill>
        <p:spPr>
          <a:xfrm>
            <a:off x="3241675" y="523250"/>
            <a:ext cx="5498223" cy="4493376"/>
          </a:xfrm>
          <a:prstGeom prst="rect">
            <a:avLst/>
          </a:prstGeom>
          <a:noFill/>
          <a:ln>
            <a:noFill/>
          </a:ln>
        </p:spPr>
      </p:pic>
      <p:sp>
        <p:nvSpPr>
          <p:cNvPr id="172" name="Google Shape;172;p25"/>
          <p:cNvSpPr/>
          <p:nvPr/>
        </p:nvSpPr>
        <p:spPr>
          <a:xfrm>
            <a:off x="3493825" y="1441188"/>
            <a:ext cx="120900" cy="145200"/>
          </a:xfrm>
          <a:prstGeom prst="ellipse">
            <a:avLst/>
          </a:prstGeom>
          <a:solidFill>
            <a:srgbClr val="00FF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p25"/>
          <p:cNvSpPr/>
          <p:nvPr/>
        </p:nvSpPr>
        <p:spPr>
          <a:xfrm>
            <a:off x="4255425" y="1728563"/>
            <a:ext cx="120900" cy="145200"/>
          </a:xfrm>
          <a:prstGeom prst="ellipse">
            <a:avLst/>
          </a:prstGeom>
          <a:solidFill>
            <a:srgbClr val="00FF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p25"/>
          <p:cNvSpPr/>
          <p:nvPr/>
        </p:nvSpPr>
        <p:spPr>
          <a:xfrm>
            <a:off x="4026825" y="1957163"/>
            <a:ext cx="120900" cy="145200"/>
          </a:xfrm>
          <a:prstGeom prst="ellipse">
            <a:avLst/>
          </a:prstGeom>
          <a:solidFill>
            <a:srgbClr val="00FF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p25"/>
          <p:cNvSpPr/>
          <p:nvPr/>
        </p:nvSpPr>
        <p:spPr>
          <a:xfrm>
            <a:off x="3645825" y="2109563"/>
            <a:ext cx="120900" cy="145200"/>
          </a:xfrm>
          <a:prstGeom prst="ellipse">
            <a:avLst/>
          </a:prstGeom>
          <a:solidFill>
            <a:srgbClr val="00FF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p25"/>
          <p:cNvSpPr/>
          <p:nvPr/>
        </p:nvSpPr>
        <p:spPr>
          <a:xfrm>
            <a:off x="3565185" y="2476641"/>
            <a:ext cx="120900" cy="145200"/>
          </a:xfrm>
          <a:prstGeom prst="ellipse">
            <a:avLst/>
          </a:prstGeom>
          <a:solidFill>
            <a:srgbClr val="FFFF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p25"/>
          <p:cNvSpPr/>
          <p:nvPr/>
        </p:nvSpPr>
        <p:spPr>
          <a:xfrm>
            <a:off x="3512967" y="2776993"/>
            <a:ext cx="120900" cy="145200"/>
          </a:xfrm>
          <a:prstGeom prst="ellipse">
            <a:avLst/>
          </a:prstGeom>
          <a:solidFill>
            <a:srgbClr val="FFFF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p25"/>
          <p:cNvSpPr/>
          <p:nvPr/>
        </p:nvSpPr>
        <p:spPr>
          <a:xfrm>
            <a:off x="4096457" y="3022999"/>
            <a:ext cx="120900" cy="145200"/>
          </a:xfrm>
          <a:prstGeom prst="ellipse">
            <a:avLst/>
          </a:prstGeom>
          <a:solidFill>
            <a:srgbClr val="FFFF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 name="Google Shape;179;p25"/>
          <p:cNvSpPr/>
          <p:nvPr/>
        </p:nvSpPr>
        <p:spPr>
          <a:xfrm>
            <a:off x="4392554" y="3571677"/>
            <a:ext cx="120900" cy="145200"/>
          </a:xfrm>
          <a:prstGeom prst="ellipse">
            <a:avLst/>
          </a:prstGeom>
          <a:solidFill>
            <a:srgbClr val="FFFF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p25"/>
          <p:cNvSpPr/>
          <p:nvPr/>
        </p:nvSpPr>
        <p:spPr>
          <a:xfrm>
            <a:off x="5002154" y="3571677"/>
            <a:ext cx="120900" cy="145200"/>
          </a:xfrm>
          <a:prstGeom prst="ellipse">
            <a:avLst/>
          </a:prstGeom>
          <a:solidFill>
            <a:srgbClr val="FFFF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 name="Google Shape;181;p25"/>
          <p:cNvSpPr/>
          <p:nvPr/>
        </p:nvSpPr>
        <p:spPr>
          <a:xfrm>
            <a:off x="5459354" y="3306138"/>
            <a:ext cx="120900" cy="145200"/>
          </a:xfrm>
          <a:prstGeom prst="ellipse">
            <a:avLst/>
          </a:prstGeom>
          <a:solidFill>
            <a:srgbClr val="FFFF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p25"/>
          <p:cNvSpPr/>
          <p:nvPr/>
        </p:nvSpPr>
        <p:spPr>
          <a:xfrm>
            <a:off x="5627033" y="3382338"/>
            <a:ext cx="120900" cy="145200"/>
          </a:xfrm>
          <a:prstGeom prst="ellipse">
            <a:avLst/>
          </a:prstGeom>
          <a:solidFill>
            <a:srgbClr val="FFFF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p25"/>
          <p:cNvSpPr/>
          <p:nvPr/>
        </p:nvSpPr>
        <p:spPr>
          <a:xfrm>
            <a:off x="5940536" y="3534738"/>
            <a:ext cx="120900" cy="145200"/>
          </a:xfrm>
          <a:prstGeom prst="ellipse">
            <a:avLst/>
          </a:prstGeom>
          <a:solidFill>
            <a:srgbClr val="FFFF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 name="Google Shape;184;p25"/>
          <p:cNvSpPr/>
          <p:nvPr/>
        </p:nvSpPr>
        <p:spPr>
          <a:xfrm>
            <a:off x="5940536" y="3950550"/>
            <a:ext cx="120900" cy="145200"/>
          </a:xfrm>
          <a:prstGeom prst="ellipse">
            <a:avLst/>
          </a:prstGeom>
          <a:solidFill>
            <a:srgbClr val="FFFF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 name="Google Shape;185;p25"/>
          <p:cNvSpPr/>
          <p:nvPr/>
        </p:nvSpPr>
        <p:spPr>
          <a:xfrm>
            <a:off x="5940536" y="4331550"/>
            <a:ext cx="120900" cy="145200"/>
          </a:xfrm>
          <a:prstGeom prst="ellipse">
            <a:avLst/>
          </a:prstGeom>
          <a:solidFill>
            <a:srgbClr val="FFFF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 name="Shape 189"/>
        <p:cNvGrpSpPr/>
        <p:nvPr/>
      </p:nvGrpSpPr>
      <p:grpSpPr>
        <a:xfrm>
          <a:off x="0" y="0"/>
          <a:ext cx="0" cy="0"/>
          <a:chOff x="0" y="0"/>
          <a:chExt cx="0" cy="0"/>
        </a:xfrm>
      </p:grpSpPr>
      <p:sp>
        <p:nvSpPr>
          <p:cNvPr id="190" name="Google Shape;190;p26"/>
          <p:cNvSpPr txBox="1"/>
          <p:nvPr>
            <p:ph type="title"/>
          </p:nvPr>
        </p:nvSpPr>
        <p:spPr>
          <a:xfrm>
            <a:off x="311700" y="140225"/>
            <a:ext cx="8520600" cy="613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White River Watershed</a:t>
            </a:r>
            <a:endParaRPr/>
          </a:p>
        </p:txBody>
      </p:sp>
      <p:sp>
        <p:nvSpPr>
          <p:cNvPr id="191" name="Google Shape;191;p26"/>
          <p:cNvSpPr txBox="1"/>
          <p:nvPr>
            <p:ph idx="1" type="body"/>
          </p:nvPr>
        </p:nvSpPr>
        <p:spPr>
          <a:xfrm>
            <a:off x="311700" y="1171600"/>
            <a:ext cx="8520600" cy="3397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Clr>
                <a:schemeClr val="dk1"/>
              </a:buClr>
              <a:buSzPts val="1100"/>
              <a:buFont typeface="Arial"/>
              <a:buNone/>
            </a:pPr>
            <a:r>
              <a:rPr lang="en"/>
              <a:t>Low disturbance</a:t>
            </a:r>
            <a:endParaRPr/>
          </a:p>
          <a:p>
            <a:pPr indent="0" lvl="0" marL="0" rtl="0" algn="l">
              <a:spcBef>
                <a:spcPts val="0"/>
              </a:spcBef>
              <a:spcAft>
                <a:spcPts val="0"/>
              </a:spcAft>
              <a:buClr>
                <a:schemeClr val="dk1"/>
              </a:buClr>
              <a:buSzPts val="1100"/>
              <a:buFont typeface="Arial"/>
              <a:buNone/>
            </a:pPr>
            <a:r>
              <a:rPr lang="en"/>
              <a:t>	n=5</a:t>
            </a:r>
            <a:endParaRPr/>
          </a:p>
          <a:p>
            <a:pPr indent="0" lvl="0" marL="0" rtl="0" algn="l">
              <a:spcBef>
                <a:spcPts val="1200"/>
              </a:spcBef>
              <a:spcAft>
                <a:spcPts val="0"/>
              </a:spcAft>
              <a:buClr>
                <a:schemeClr val="dk1"/>
              </a:buClr>
              <a:buSzPts val="1100"/>
              <a:buFont typeface="Arial"/>
              <a:buNone/>
            </a:pPr>
            <a:r>
              <a:rPr lang="en"/>
              <a:t>Medium Disturbance</a:t>
            </a:r>
            <a:endParaRPr/>
          </a:p>
          <a:p>
            <a:pPr indent="0" lvl="0" marL="0" rtl="0" algn="l">
              <a:spcBef>
                <a:spcPts val="0"/>
              </a:spcBef>
              <a:spcAft>
                <a:spcPts val="0"/>
              </a:spcAft>
              <a:buClr>
                <a:schemeClr val="dk1"/>
              </a:buClr>
              <a:buSzPts val="1100"/>
              <a:buFont typeface="Arial"/>
              <a:buNone/>
            </a:pPr>
            <a:r>
              <a:rPr lang="en"/>
              <a:t>	n=3</a:t>
            </a:r>
            <a:endParaRPr/>
          </a:p>
          <a:p>
            <a:pPr indent="0" lvl="0" marL="0" rtl="0" algn="l">
              <a:spcBef>
                <a:spcPts val="1200"/>
              </a:spcBef>
              <a:spcAft>
                <a:spcPts val="0"/>
              </a:spcAft>
              <a:buClr>
                <a:schemeClr val="dk1"/>
              </a:buClr>
              <a:buSzPts val="1100"/>
              <a:buFont typeface="Arial"/>
              <a:buNone/>
            </a:pPr>
            <a:r>
              <a:rPr lang="en"/>
              <a:t>High Disturbance</a:t>
            </a:r>
            <a:endParaRPr/>
          </a:p>
          <a:p>
            <a:pPr indent="0" lvl="0" marL="0" rtl="0" algn="l">
              <a:spcBef>
                <a:spcPts val="0"/>
              </a:spcBef>
              <a:spcAft>
                <a:spcPts val="0"/>
              </a:spcAft>
              <a:buClr>
                <a:schemeClr val="dk1"/>
              </a:buClr>
              <a:buSzPts val="1100"/>
              <a:buFont typeface="Arial"/>
              <a:buNone/>
            </a:pPr>
            <a:r>
              <a:rPr lang="en"/>
              <a:t>	n=8</a:t>
            </a:r>
            <a:endParaRPr/>
          </a:p>
          <a:p>
            <a:pPr indent="0" lvl="0" marL="0" rtl="0" algn="l">
              <a:spcBef>
                <a:spcPts val="1200"/>
              </a:spcBef>
              <a:spcAft>
                <a:spcPts val="0"/>
              </a:spcAft>
              <a:buClr>
                <a:schemeClr val="dk1"/>
              </a:buClr>
              <a:buSzPts val="1100"/>
              <a:buFont typeface="Arial"/>
              <a:buNone/>
            </a:pPr>
            <a:r>
              <a:t/>
            </a:r>
            <a:endParaRPr/>
          </a:p>
          <a:p>
            <a:pPr indent="0" lvl="0" marL="0" rtl="0" algn="l">
              <a:spcBef>
                <a:spcPts val="0"/>
              </a:spcBef>
              <a:spcAft>
                <a:spcPts val="1200"/>
              </a:spcAft>
              <a:buNone/>
            </a:pPr>
            <a:r>
              <a:t/>
            </a:r>
            <a:endParaRPr/>
          </a:p>
        </p:txBody>
      </p:sp>
      <p:sp>
        <p:nvSpPr>
          <p:cNvPr id="192" name="Google Shape;192;p26"/>
          <p:cNvSpPr/>
          <p:nvPr/>
        </p:nvSpPr>
        <p:spPr>
          <a:xfrm>
            <a:off x="636900" y="1669788"/>
            <a:ext cx="120900" cy="145200"/>
          </a:xfrm>
          <a:prstGeom prst="ellipse">
            <a:avLst/>
          </a:prstGeom>
          <a:solidFill>
            <a:srgbClr val="00FF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p26"/>
          <p:cNvSpPr/>
          <p:nvPr/>
        </p:nvSpPr>
        <p:spPr>
          <a:xfrm>
            <a:off x="636900" y="2426550"/>
            <a:ext cx="120900" cy="145200"/>
          </a:xfrm>
          <a:prstGeom prst="ellipse">
            <a:avLst/>
          </a:prstGeom>
          <a:solidFill>
            <a:srgbClr val="FFFF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 name="Google Shape;194;p26"/>
          <p:cNvSpPr/>
          <p:nvPr/>
        </p:nvSpPr>
        <p:spPr>
          <a:xfrm>
            <a:off x="636900" y="3241088"/>
            <a:ext cx="120900" cy="1452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95" name="Google Shape;195;p26"/>
          <p:cNvPicPr preferRelativeResize="0"/>
          <p:nvPr/>
        </p:nvPicPr>
        <p:blipFill rotWithShape="1">
          <a:blip r:embed="rId3">
            <a:alphaModFix/>
          </a:blip>
          <a:srcRect b="17410" l="6829" r="3306" t="13308"/>
          <a:stretch/>
        </p:blipFill>
        <p:spPr>
          <a:xfrm>
            <a:off x="2535850" y="760075"/>
            <a:ext cx="6516224" cy="3789699"/>
          </a:xfrm>
          <a:prstGeom prst="rect">
            <a:avLst/>
          </a:prstGeom>
          <a:noFill/>
          <a:ln>
            <a:noFill/>
          </a:ln>
        </p:spPr>
      </p:pic>
      <p:sp>
        <p:nvSpPr>
          <p:cNvPr id="196" name="Google Shape;196;p26"/>
          <p:cNvSpPr/>
          <p:nvPr/>
        </p:nvSpPr>
        <p:spPr>
          <a:xfrm>
            <a:off x="2966415" y="1957181"/>
            <a:ext cx="120900" cy="145200"/>
          </a:xfrm>
          <a:prstGeom prst="ellipse">
            <a:avLst/>
          </a:prstGeom>
          <a:solidFill>
            <a:srgbClr val="00FF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p26"/>
          <p:cNvSpPr/>
          <p:nvPr/>
        </p:nvSpPr>
        <p:spPr>
          <a:xfrm>
            <a:off x="3423615" y="2795381"/>
            <a:ext cx="120900" cy="145200"/>
          </a:xfrm>
          <a:prstGeom prst="ellipse">
            <a:avLst/>
          </a:prstGeom>
          <a:solidFill>
            <a:srgbClr val="00FF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 name="Google Shape;198;p26"/>
          <p:cNvSpPr/>
          <p:nvPr/>
        </p:nvSpPr>
        <p:spPr>
          <a:xfrm>
            <a:off x="3610827" y="3176381"/>
            <a:ext cx="120900" cy="145200"/>
          </a:xfrm>
          <a:prstGeom prst="ellipse">
            <a:avLst/>
          </a:prstGeom>
          <a:solidFill>
            <a:srgbClr val="00FF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 name="Google Shape;199;p26"/>
          <p:cNvSpPr/>
          <p:nvPr/>
        </p:nvSpPr>
        <p:spPr>
          <a:xfrm>
            <a:off x="5550640" y="2719181"/>
            <a:ext cx="120900" cy="145200"/>
          </a:xfrm>
          <a:prstGeom prst="ellipse">
            <a:avLst/>
          </a:prstGeom>
          <a:solidFill>
            <a:srgbClr val="00FF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p26"/>
          <p:cNvSpPr/>
          <p:nvPr/>
        </p:nvSpPr>
        <p:spPr>
          <a:xfrm>
            <a:off x="5840161" y="1822188"/>
            <a:ext cx="120900" cy="145200"/>
          </a:xfrm>
          <a:prstGeom prst="ellipse">
            <a:avLst/>
          </a:prstGeom>
          <a:solidFill>
            <a:srgbClr val="00FF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p26"/>
          <p:cNvSpPr/>
          <p:nvPr/>
        </p:nvSpPr>
        <p:spPr>
          <a:xfrm>
            <a:off x="6086360" y="2959950"/>
            <a:ext cx="120900" cy="145200"/>
          </a:xfrm>
          <a:prstGeom prst="ellipse">
            <a:avLst/>
          </a:prstGeom>
          <a:solidFill>
            <a:srgbClr val="FFFF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p26"/>
          <p:cNvSpPr/>
          <p:nvPr/>
        </p:nvSpPr>
        <p:spPr>
          <a:xfrm>
            <a:off x="6425973" y="3939720"/>
            <a:ext cx="120900" cy="145200"/>
          </a:xfrm>
          <a:prstGeom prst="ellipse">
            <a:avLst/>
          </a:prstGeom>
          <a:solidFill>
            <a:srgbClr val="FFFF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p26"/>
          <p:cNvSpPr/>
          <p:nvPr/>
        </p:nvSpPr>
        <p:spPr>
          <a:xfrm>
            <a:off x="6968076" y="2211101"/>
            <a:ext cx="120900" cy="145200"/>
          </a:xfrm>
          <a:prstGeom prst="ellipse">
            <a:avLst/>
          </a:prstGeom>
          <a:solidFill>
            <a:srgbClr val="FFFF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04" name="Google Shape;204;p26"/>
          <p:cNvPicPr preferRelativeResize="0"/>
          <p:nvPr/>
        </p:nvPicPr>
        <p:blipFill>
          <a:blip r:embed="rId4">
            <a:alphaModFix/>
          </a:blip>
          <a:stretch>
            <a:fillRect/>
          </a:stretch>
        </p:blipFill>
        <p:spPr>
          <a:xfrm>
            <a:off x="405830" y="3489100"/>
            <a:ext cx="1286925" cy="1470776"/>
          </a:xfrm>
          <a:prstGeom prst="rect">
            <a:avLst/>
          </a:prstGeom>
          <a:noFill/>
          <a:ln>
            <a:noFill/>
          </a:ln>
        </p:spPr>
      </p:pic>
      <p:pic>
        <p:nvPicPr>
          <p:cNvPr id="205" name="Google Shape;205;p26"/>
          <p:cNvPicPr preferRelativeResize="0"/>
          <p:nvPr/>
        </p:nvPicPr>
        <p:blipFill>
          <a:blip r:embed="rId5">
            <a:alphaModFix/>
          </a:blip>
          <a:stretch>
            <a:fillRect/>
          </a:stretch>
        </p:blipFill>
        <p:spPr>
          <a:xfrm>
            <a:off x="4442475" y="3897975"/>
            <a:ext cx="540275" cy="540275"/>
          </a:xfrm>
          <a:prstGeom prst="rect">
            <a:avLst/>
          </a:prstGeom>
          <a:noFill/>
          <a:ln>
            <a:noFill/>
          </a:ln>
        </p:spPr>
      </p:pic>
      <p:pic>
        <p:nvPicPr>
          <p:cNvPr id="206" name="Google Shape;206;p26"/>
          <p:cNvPicPr preferRelativeResize="0"/>
          <p:nvPr/>
        </p:nvPicPr>
        <p:blipFill>
          <a:blip r:embed="rId5">
            <a:alphaModFix/>
          </a:blip>
          <a:stretch>
            <a:fillRect/>
          </a:stretch>
        </p:blipFill>
        <p:spPr>
          <a:xfrm>
            <a:off x="3789225" y="3606950"/>
            <a:ext cx="325575" cy="325575"/>
          </a:xfrm>
          <a:prstGeom prst="rect">
            <a:avLst/>
          </a:prstGeom>
          <a:noFill/>
          <a:ln>
            <a:noFill/>
          </a:ln>
        </p:spPr>
      </p:pic>
      <p:pic>
        <p:nvPicPr>
          <p:cNvPr id="207" name="Google Shape;207;p26"/>
          <p:cNvPicPr preferRelativeResize="0"/>
          <p:nvPr/>
        </p:nvPicPr>
        <p:blipFill>
          <a:blip r:embed="rId5">
            <a:alphaModFix/>
          </a:blip>
          <a:stretch>
            <a:fillRect/>
          </a:stretch>
        </p:blipFill>
        <p:spPr>
          <a:xfrm>
            <a:off x="4094025" y="3835550"/>
            <a:ext cx="325575" cy="325575"/>
          </a:xfrm>
          <a:prstGeom prst="rect">
            <a:avLst/>
          </a:prstGeom>
          <a:noFill/>
          <a:ln>
            <a:noFill/>
          </a:ln>
        </p:spPr>
      </p:pic>
      <p:pic>
        <p:nvPicPr>
          <p:cNvPr id="208" name="Google Shape;208;p26"/>
          <p:cNvPicPr preferRelativeResize="0"/>
          <p:nvPr/>
        </p:nvPicPr>
        <p:blipFill>
          <a:blip r:embed="rId5">
            <a:alphaModFix/>
          </a:blip>
          <a:stretch>
            <a:fillRect/>
          </a:stretch>
        </p:blipFill>
        <p:spPr>
          <a:xfrm>
            <a:off x="5008425" y="4064150"/>
            <a:ext cx="325575" cy="325575"/>
          </a:xfrm>
          <a:prstGeom prst="rect">
            <a:avLst/>
          </a:prstGeom>
          <a:noFill/>
          <a:ln>
            <a:noFill/>
          </a:ln>
        </p:spPr>
      </p:pic>
      <p:pic>
        <p:nvPicPr>
          <p:cNvPr id="209" name="Google Shape;209;p26"/>
          <p:cNvPicPr preferRelativeResize="0"/>
          <p:nvPr/>
        </p:nvPicPr>
        <p:blipFill>
          <a:blip r:embed="rId5">
            <a:alphaModFix/>
          </a:blip>
          <a:stretch>
            <a:fillRect/>
          </a:stretch>
        </p:blipFill>
        <p:spPr>
          <a:xfrm>
            <a:off x="5618025" y="4064150"/>
            <a:ext cx="325575" cy="325575"/>
          </a:xfrm>
          <a:prstGeom prst="rect">
            <a:avLst/>
          </a:prstGeom>
          <a:noFill/>
          <a:ln>
            <a:noFill/>
          </a:ln>
        </p:spPr>
      </p:pic>
      <p:sp>
        <p:nvSpPr>
          <p:cNvPr id="210" name="Google Shape;210;p26"/>
          <p:cNvSpPr txBox="1"/>
          <p:nvPr/>
        </p:nvSpPr>
        <p:spPr>
          <a:xfrm>
            <a:off x="3789225" y="4556425"/>
            <a:ext cx="3130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White River Fire 2020</a:t>
            </a:r>
            <a:endParaRPr/>
          </a:p>
        </p:txBody>
      </p:sp>
      <p:cxnSp>
        <p:nvCxnSpPr>
          <p:cNvPr id="211" name="Google Shape;211;p26"/>
          <p:cNvCxnSpPr>
            <a:stCxn id="210" idx="1"/>
          </p:cNvCxnSpPr>
          <p:nvPr/>
        </p:nvCxnSpPr>
        <p:spPr>
          <a:xfrm flipH="1" rot="10800000">
            <a:off x="3789225" y="4156825"/>
            <a:ext cx="196800" cy="599700"/>
          </a:xfrm>
          <a:prstGeom prst="straightConnector1">
            <a:avLst/>
          </a:prstGeom>
          <a:noFill/>
          <a:ln cap="flat" cmpd="sng" w="28575">
            <a:solidFill>
              <a:srgbClr val="980000"/>
            </a:solidFill>
            <a:prstDash val="solid"/>
            <a:round/>
            <a:headEnd len="med" w="med" type="none"/>
            <a:tailEnd len="med" w="med" type="triangle"/>
          </a:ln>
        </p:spPr>
      </p:cxn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 name="Shape 215"/>
        <p:cNvGrpSpPr/>
        <p:nvPr/>
      </p:nvGrpSpPr>
      <p:grpSpPr>
        <a:xfrm>
          <a:off x="0" y="0"/>
          <a:ext cx="0" cy="0"/>
          <a:chOff x="0" y="0"/>
          <a:chExt cx="0" cy="0"/>
        </a:xfrm>
      </p:grpSpPr>
      <p:sp>
        <p:nvSpPr>
          <p:cNvPr id="216" name="Google Shape;216;p27"/>
          <p:cNvSpPr txBox="1"/>
          <p:nvPr>
            <p:ph type="title"/>
          </p:nvPr>
        </p:nvSpPr>
        <p:spPr>
          <a:xfrm>
            <a:off x="2441850" y="0"/>
            <a:ext cx="4260300" cy="6132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Water Quality Correlations</a:t>
            </a:r>
            <a:endParaRPr/>
          </a:p>
        </p:txBody>
      </p:sp>
      <p:pic>
        <p:nvPicPr>
          <p:cNvPr id="217" name="Google Shape;217;p27"/>
          <p:cNvPicPr preferRelativeResize="0"/>
          <p:nvPr/>
        </p:nvPicPr>
        <p:blipFill>
          <a:blip r:embed="rId3">
            <a:alphaModFix/>
          </a:blip>
          <a:stretch>
            <a:fillRect/>
          </a:stretch>
        </p:blipFill>
        <p:spPr>
          <a:xfrm>
            <a:off x="88391" y="1015550"/>
            <a:ext cx="4424159" cy="3881900"/>
          </a:xfrm>
          <a:prstGeom prst="rect">
            <a:avLst/>
          </a:prstGeom>
          <a:noFill/>
          <a:ln>
            <a:noFill/>
          </a:ln>
        </p:spPr>
      </p:pic>
      <p:pic>
        <p:nvPicPr>
          <p:cNvPr id="218" name="Google Shape;218;p27"/>
          <p:cNvPicPr preferRelativeResize="0"/>
          <p:nvPr/>
        </p:nvPicPr>
        <p:blipFill>
          <a:blip r:embed="rId4">
            <a:alphaModFix/>
          </a:blip>
          <a:stretch>
            <a:fillRect/>
          </a:stretch>
        </p:blipFill>
        <p:spPr>
          <a:xfrm>
            <a:off x="4572000" y="1004625"/>
            <a:ext cx="4457700" cy="3903725"/>
          </a:xfrm>
          <a:prstGeom prst="rect">
            <a:avLst/>
          </a:prstGeom>
          <a:noFill/>
          <a:ln>
            <a:noFill/>
          </a:ln>
        </p:spPr>
      </p:pic>
      <p:sp>
        <p:nvSpPr>
          <p:cNvPr id="219" name="Google Shape;219;p27"/>
          <p:cNvSpPr txBox="1"/>
          <p:nvPr/>
        </p:nvSpPr>
        <p:spPr>
          <a:xfrm>
            <a:off x="88400" y="613200"/>
            <a:ext cx="4424100" cy="431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600">
                <a:latin typeface="Old Standard TT"/>
                <a:ea typeface="Old Standard TT"/>
                <a:cs typeface="Old Standard TT"/>
                <a:sym typeface="Old Standard TT"/>
              </a:rPr>
              <a:t>Mary’s River</a:t>
            </a:r>
            <a:endParaRPr sz="1600">
              <a:latin typeface="Old Standard TT"/>
              <a:ea typeface="Old Standard TT"/>
              <a:cs typeface="Old Standard TT"/>
              <a:sym typeface="Old Standard TT"/>
            </a:endParaRPr>
          </a:p>
        </p:txBody>
      </p:sp>
      <p:sp>
        <p:nvSpPr>
          <p:cNvPr id="220" name="Google Shape;220;p27"/>
          <p:cNvSpPr txBox="1"/>
          <p:nvPr/>
        </p:nvSpPr>
        <p:spPr>
          <a:xfrm>
            <a:off x="4572000" y="613200"/>
            <a:ext cx="4424100" cy="431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600">
                <a:latin typeface="Old Standard TT"/>
                <a:ea typeface="Old Standard TT"/>
                <a:cs typeface="Old Standard TT"/>
                <a:sym typeface="Old Standard TT"/>
              </a:rPr>
              <a:t>White River</a:t>
            </a:r>
            <a:endParaRPr sz="1600">
              <a:latin typeface="Old Standard TT"/>
              <a:ea typeface="Old Standard TT"/>
              <a:cs typeface="Old Standard TT"/>
              <a:sym typeface="Old Standard TT"/>
            </a:endParaRPr>
          </a:p>
        </p:txBody>
      </p:sp>
      <p:sp>
        <p:nvSpPr>
          <p:cNvPr id="221" name="Google Shape;221;p27"/>
          <p:cNvSpPr txBox="1"/>
          <p:nvPr/>
        </p:nvSpPr>
        <p:spPr>
          <a:xfrm>
            <a:off x="4917950" y="4320525"/>
            <a:ext cx="621900" cy="323100"/>
          </a:xfrm>
          <a:prstGeom prst="rect">
            <a:avLst/>
          </a:prstGeom>
          <a:solidFill>
            <a:schemeClr val="lt1"/>
          </a:solid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en" sz="900">
                <a:latin typeface="Old Standard TT"/>
                <a:ea typeface="Old Standard TT"/>
                <a:cs typeface="Old Standard TT"/>
                <a:sym typeface="Old Standard TT"/>
              </a:rPr>
              <a:t>White</a:t>
            </a:r>
            <a:endParaRPr b="1" sz="900">
              <a:latin typeface="Old Standard TT"/>
              <a:ea typeface="Old Standard TT"/>
              <a:cs typeface="Old Standard TT"/>
              <a:sym typeface="Old Standard TT"/>
            </a:endParaRPr>
          </a:p>
        </p:txBody>
      </p:sp>
      <p:sp>
        <p:nvSpPr>
          <p:cNvPr id="222" name="Google Shape;222;p27"/>
          <p:cNvSpPr txBox="1"/>
          <p:nvPr/>
        </p:nvSpPr>
        <p:spPr>
          <a:xfrm rot="-5400000">
            <a:off x="7527700" y="1848600"/>
            <a:ext cx="1138500" cy="3078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800">
                <a:latin typeface="Old Standard TT"/>
                <a:ea typeface="Old Standard TT"/>
                <a:cs typeface="Old Standard TT"/>
                <a:sym typeface="Old Standard TT"/>
              </a:rPr>
              <a:t>White # of colonies</a:t>
            </a:r>
            <a:endParaRPr b="1" sz="800">
              <a:latin typeface="Old Standard TT"/>
              <a:ea typeface="Old Standard TT"/>
              <a:cs typeface="Old Standard TT"/>
              <a:sym typeface="Old Standard TT"/>
            </a:endParaRPr>
          </a:p>
        </p:txBody>
      </p:sp>
      <p:sp>
        <p:nvSpPr>
          <p:cNvPr id="223" name="Google Shape;223;p27"/>
          <p:cNvSpPr/>
          <p:nvPr/>
        </p:nvSpPr>
        <p:spPr>
          <a:xfrm>
            <a:off x="2866650" y="3182100"/>
            <a:ext cx="548700" cy="323100"/>
          </a:xfrm>
          <a:prstGeom prst="rect">
            <a:avLst/>
          </a:prstGeom>
          <a:noFill/>
          <a:ln cap="flat" cmpd="sng" w="38100">
            <a:solidFill>
              <a:srgbClr val="00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 name="Google Shape;224;p27"/>
          <p:cNvSpPr/>
          <p:nvPr/>
        </p:nvSpPr>
        <p:spPr>
          <a:xfrm>
            <a:off x="2866650" y="4036975"/>
            <a:ext cx="307800" cy="304800"/>
          </a:xfrm>
          <a:prstGeom prst="rect">
            <a:avLst/>
          </a:prstGeom>
          <a:noFill/>
          <a:ln cap="flat" cmpd="sng" w="38100">
            <a:solidFill>
              <a:srgbClr val="00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p27"/>
          <p:cNvSpPr/>
          <p:nvPr/>
        </p:nvSpPr>
        <p:spPr>
          <a:xfrm rot="5400000">
            <a:off x="2148125" y="3900750"/>
            <a:ext cx="548700" cy="257400"/>
          </a:xfrm>
          <a:prstGeom prst="rect">
            <a:avLst/>
          </a:prstGeom>
          <a:noFill/>
          <a:ln cap="flat" cmpd="sng" w="38100">
            <a:solidFill>
              <a:srgbClr val="00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p27"/>
          <p:cNvSpPr/>
          <p:nvPr/>
        </p:nvSpPr>
        <p:spPr>
          <a:xfrm>
            <a:off x="3145650" y="3732175"/>
            <a:ext cx="257400" cy="304800"/>
          </a:xfrm>
          <a:prstGeom prst="rect">
            <a:avLst/>
          </a:prstGeom>
          <a:noFill/>
          <a:ln cap="flat" cmpd="sng" w="38100">
            <a:solidFill>
              <a:srgbClr val="00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p27"/>
          <p:cNvSpPr/>
          <p:nvPr/>
        </p:nvSpPr>
        <p:spPr>
          <a:xfrm>
            <a:off x="6219450" y="2875675"/>
            <a:ext cx="257400" cy="323100"/>
          </a:xfrm>
          <a:prstGeom prst="rect">
            <a:avLst/>
          </a:prstGeom>
          <a:noFill/>
          <a:ln cap="flat" cmpd="sng" w="38100">
            <a:solidFill>
              <a:srgbClr val="00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 name="Google Shape;228;p27"/>
          <p:cNvSpPr/>
          <p:nvPr/>
        </p:nvSpPr>
        <p:spPr>
          <a:xfrm>
            <a:off x="6498450" y="2589175"/>
            <a:ext cx="257400" cy="304800"/>
          </a:xfrm>
          <a:prstGeom prst="rect">
            <a:avLst/>
          </a:prstGeom>
          <a:noFill/>
          <a:ln cap="flat" cmpd="sng" w="38100">
            <a:solidFill>
              <a:srgbClr val="00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 name="Google Shape;229;p27"/>
          <p:cNvSpPr/>
          <p:nvPr/>
        </p:nvSpPr>
        <p:spPr>
          <a:xfrm>
            <a:off x="7362450" y="3182100"/>
            <a:ext cx="548700" cy="323100"/>
          </a:xfrm>
          <a:prstGeom prst="rect">
            <a:avLst/>
          </a:prstGeom>
          <a:noFill/>
          <a:ln cap="flat" cmpd="sng" w="38100">
            <a:solidFill>
              <a:srgbClr val="00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 name="Google Shape;230;p27"/>
          <p:cNvSpPr/>
          <p:nvPr/>
        </p:nvSpPr>
        <p:spPr>
          <a:xfrm rot="5400000">
            <a:off x="6643925" y="3900750"/>
            <a:ext cx="548700" cy="257400"/>
          </a:xfrm>
          <a:prstGeom prst="rect">
            <a:avLst/>
          </a:prstGeom>
          <a:noFill/>
          <a:ln cap="flat" cmpd="sng" w="38100">
            <a:solidFill>
              <a:srgbClr val="00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p27"/>
          <p:cNvSpPr/>
          <p:nvPr/>
        </p:nvSpPr>
        <p:spPr>
          <a:xfrm>
            <a:off x="7641450" y="3732175"/>
            <a:ext cx="257400" cy="304800"/>
          </a:xfrm>
          <a:prstGeom prst="rect">
            <a:avLst/>
          </a:prstGeom>
          <a:noFill/>
          <a:ln cap="flat" cmpd="sng" w="38100">
            <a:solidFill>
              <a:srgbClr val="00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p27"/>
          <p:cNvSpPr/>
          <p:nvPr/>
        </p:nvSpPr>
        <p:spPr>
          <a:xfrm>
            <a:off x="7362450" y="4036975"/>
            <a:ext cx="307800" cy="304800"/>
          </a:xfrm>
          <a:prstGeom prst="rect">
            <a:avLst/>
          </a:prstGeom>
          <a:noFill/>
          <a:ln cap="flat" cmpd="sng" w="38100">
            <a:solidFill>
              <a:srgbClr val="00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6" name="Shape 236"/>
        <p:cNvGrpSpPr/>
        <p:nvPr/>
      </p:nvGrpSpPr>
      <p:grpSpPr>
        <a:xfrm>
          <a:off x="0" y="0"/>
          <a:ext cx="0" cy="0"/>
          <a:chOff x="0" y="0"/>
          <a:chExt cx="0" cy="0"/>
        </a:xfrm>
      </p:grpSpPr>
      <p:sp>
        <p:nvSpPr>
          <p:cNvPr id="237" name="Google Shape;237;p28"/>
          <p:cNvSpPr txBox="1"/>
          <p:nvPr>
            <p:ph type="title"/>
          </p:nvPr>
        </p:nvSpPr>
        <p:spPr>
          <a:xfrm>
            <a:off x="311700" y="184425"/>
            <a:ext cx="8520600" cy="6132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Mary’s River vs Disturbance Level</a:t>
            </a:r>
            <a:endParaRPr/>
          </a:p>
        </p:txBody>
      </p:sp>
      <p:pic>
        <p:nvPicPr>
          <p:cNvPr id="238" name="Google Shape;238;p28"/>
          <p:cNvPicPr preferRelativeResize="0"/>
          <p:nvPr/>
        </p:nvPicPr>
        <p:blipFill rotWithShape="1">
          <a:blip r:embed="rId3">
            <a:alphaModFix/>
          </a:blip>
          <a:srcRect b="0" l="23082" r="0" t="0"/>
          <a:stretch/>
        </p:blipFill>
        <p:spPr>
          <a:xfrm>
            <a:off x="5170925" y="3607275"/>
            <a:ext cx="3839674" cy="1320600"/>
          </a:xfrm>
          <a:prstGeom prst="rect">
            <a:avLst/>
          </a:prstGeom>
          <a:noFill/>
          <a:ln>
            <a:noFill/>
          </a:ln>
        </p:spPr>
      </p:pic>
      <p:pic>
        <p:nvPicPr>
          <p:cNvPr id="239" name="Google Shape;239;p28"/>
          <p:cNvPicPr preferRelativeResize="0"/>
          <p:nvPr/>
        </p:nvPicPr>
        <p:blipFill>
          <a:blip r:embed="rId4">
            <a:alphaModFix/>
          </a:blip>
          <a:stretch>
            <a:fillRect/>
          </a:stretch>
        </p:blipFill>
        <p:spPr>
          <a:xfrm>
            <a:off x="3552475" y="797625"/>
            <a:ext cx="5279825" cy="2411925"/>
          </a:xfrm>
          <a:prstGeom prst="rect">
            <a:avLst/>
          </a:prstGeom>
          <a:noFill/>
          <a:ln>
            <a:noFill/>
          </a:ln>
        </p:spPr>
      </p:pic>
      <p:sp>
        <p:nvSpPr>
          <p:cNvPr id="240" name="Google Shape;240;p28"/>
          <p:cNvSpPr txBox="1"/>
          <p:nvPr/>
        </p:nvSpPr>
        <p:spPr>
          <a:xfrm>
            <a:off x="342900" y="836675"/>
            <a:ext cx="3154800" cy="25551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SzPts val="1400"/>
              <a:buFont typeface="Old Standard TT"/>
              <a:buChar char="●"/>
            </a:pPr>
            <a:r>
              <a:rPr lang="en">
                <a:latin typeface="Old Standard TT"/>
                <a:ea typeface="Old Standard TT"/>
                <a:cs typeface="Old Standard TT"/>
                <a:sym typeface="Old Standard TT"/>
              </a:rPr>
              <a:t>Change to total </a:t>
            </a:r>
            <a:r>
              <a:rPr lang="en">
                <a:latin typeface="Old Standard TT"/>
                <a:ea typeface="Old Standard TT"/>
                <a:cs typeface="Old Standard TT"/>
                <a:sym typeface="Old Standard TT"/>
              </a:rPr>
              <a:t>dissolved</a:t>
            </a:r>
            <a:r>
              <a:rPr lang="en">
                <a:latin typeface="Old Standard TT"/>
                <a:ea typeface="Old Standard TT"/>
                <a:cs typeface="Old Standard TT"/>
                <a:sym typeface="Old Standard TT"/>
              </a:rPr>
              <a:t> solids, salinity, and conductivity as disturbance level became greater.</a:t>
            </a:r>
            <a:endParaRPr>
              <a:latin typeface="Old Standard TT"/>
              <a:ea typeface="Old Standard TT"/>
              <a:cs typeface="Old Standard TT"/>
              <a:sym typeface="Old Standard TT"/>
            </a:endParaRPr>
          </a:p>
          <a:p>
            <a:pPr indent="-317500" lvl="0" marL="457200" rtl="0" algn="l">
              <a:spcBef>
                <a:spcPts val="0"/>
              </a:spcBef>
              <a:spcAft>
                <a:spcPts val="0"/>
              </a:spcAft>
              <a:buSzPts val="1400"/>
              <a:buFont typeface="Old Standard TT"/>
              <a:buChar char="●"/>
            </a:pPr>
            <a:r>
              <a:rPr lang="en">
                <a:latin typeface="Old Standard TT"/>
                <a:ea typeface="Old Standard TT"/>
                <a:cs typeface="Old Standard TT"/>
                <a:sym typeface="Old Standard TT"/>
              </a:rPr>
              <a:t>No significant change to pH (6.5 and 7.0).</a:t>
            </a:r>
            <a:endParaRPr>
              <a:latin typeface="Old Standard TT"/>
              <a:ea typeface="Old Standard TT"/>
              <a:cs typeface="Old Standard TT"/>
              <a:sym typeface="Old Standard TT"/>
            </a:endParaRPr>
          </a:p>
          <a:p>
            <a:pPr indent="-317500" lvl="0" marL="457200" rtl="0" algn="l">
              <a:spcBef>
                <a:spcPts val="0"/>
              </a:spcBef>
              <a:spcAft>
                <a:spcPts val="0"/>
              </a:spcAft>
              <a:buSzPts val="1400"/>
              <a:buFont typeface="Old Standard TT"/>
              <a:buChar char="●"/>
            </a:pPr>
            <a:r>
              <a:rPr lang="en">
                <a:latin typeface="Old Standard TT"/>
                <a:ea typeface="Old Standard TT"/>
                <a:cs typeface="Old Standard TT"/>
                <a:sym typeface="Old Standard TT"/>
              </a:rPr>
              <a:t>No change to water or air temperature as disturbance level grew.</a:t>
            </a:r>
            <a:endParaRPr>
              <a:latin typeface="Old Standard TT"/>
              <a:ea typeface="Old Standard TT"/>
              <a:cs typeface="Old Standard TT"/>
              <a:sym typeface="Old Standard TT"/>
            </a:endParaRPr>
          </a:p>
          <a:p>
            <a:pPr indent="-317500" lvl="0" marL="457200" rtl="0" algn="l">
              <a:spcBef>
                <a:spcPts val="0"/>
              </a:spcBef>
              <a:spcAft>
                <a:spcPts val="0"/>
              </a:spcAft>
              <a:buSzPts val="1400"/>
              <a:buFont typeface="Old Standard TT"/>
              <a:buChar char="●"/>
            </a:pPr>
            <a:r>
              <a:rPr lang="en">
                <a:latin typeface="Old Standard TT"/>
                <a:ea typeface="Old Standard TT"/>
                <a:cs typeface="Old Standard TT"/>
                <a:sym typeface="Old Standard TT"/>
              </a:rPr>
              <a:t>4 locations removed due to </a:t>
            </a:r>
            <a:r>
              <a:rPr lang="en">
                <a:latin typeface="Old Standard TT"/>
                <a:ea typeface="Old Standard TT"/>
                <a:cs typeface="Old Standard TT"/>
                <a:sym typeface="Old Standard TT"/>
              </a:rPr>
              <a:t>stagnant</a:t>
            </a:r>
            <a:r>
              <a:rPr lang="en">
                <a:latin typeface="Old Standard TT"/>
                <a:ea typeface="Old Standard TT"/>
                <a:cs typeface="Old Standard TT"/>
                <a:sym typeface="Old Standard TT"/>
              </a:rPr>
              <a:t> water.</a:t>
            </a:r>
            <a:endParaRPr>
              <a:latin typeface="Old Standard TT"/>
              <a:ea typeface="Old Standard TT"/>
              <a:cs typeface="Old Standard TT"/>
              <a:sym typeface="Old Standard TT"/>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4" name="Shape 244"/>
        <p:cNvGrpSpPr/>
        <p:nvPr/>
      </p:nvGrpSpPr>
      <p:grpSpPr>
        <a:xfrm>
          <a:off x="0" y="0"/>
          <a:ext cx="0" cy="0"/>
          <a:chOff x="0" y="0"/>
          <a:chExt cx="0" cy="0"/>
        </a:xfrm>
      </p:grpSpPr>
      <p:sp>
        <p:nvSpPr>
          <p:cNvPr id="245" name="Google Shape;245;p29"/>
          <p:cNvSpPr txBox="1"/>
          <p:nvPr>
            <p:ph type="title"/>
          </p:nvPr>
        </p:nvSpPr>
        <p:spPr>
          <a:xfrm>
            <a:off x="311700" y="445025"/>
            <a:ext cx="8520600" cy="613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White River vs. Disturbance Level</a:t>
            </a:r>
            <a:endParaRPr/>
          </a:p>
        </p:txBody>
      </p:sp>
      <p:sp>
        <p:nvSpPr>
          <p:cNvPr id="246" name="Google Shape;246;p29"/>
          <p:cNvSpPr txBox="1"/>
          <p:nvPr>
            <p:ph idx="1" type="body"/>
          </p:nvPr>
        </p:nvSpPr>
        <p:spPr>
          <a:xfrm>
            <a:off x="311700" y="1171600"/>
            <a:ext cx="2611200" cy="3397200"/>
          </a:xfrm>
          <a:prstGeom prst="rect">
            <a:avLst/>
          </a:prstGeom>
        </p:spPr>
        <p:txBody>
          <a:bodyPr anchorCtr="0" anchor="t" bIns="91425" lIns="91425" spcFirstLastPara="1" rIns="91425" wrap="square" tIns="91425">
            <a:normAutofit/>
          </a:bodyPr>
          <a:lstStyle/>
          <a:p>
            <a:pPr indent="-317500" lvl="0" marL="457200" rtl="0" algn="l">
              <a:lnSpc>
                <a:spcPct val="100000"/>
              </a:lnSpc>
              <a:spcBef>
                <a:spcPts val="0"/>
              </a:spcBef>
              <a:spcAft>
                <a:spcPts val="0"/>
              </a:spcAft>
              <a:buSzPts val="1400"/>
              <a:buFont typeface="Old Standard TT"/>
              <a:buChar char="●"/>
            </a:pPr>
            <a:r>
              <a:rPr lang="en" sz="1400">
                <a:latin typeface="Old Standard TT"/>
                <a:ea typeface="Old Standard TT"/>
                <a:cs typeface="Old Standard TT"/>
                <a:sym typeface="Old Standard TT"/>
              </a:rPr>
              <a:t>N</a:t>
            </a:r>
            <a:r>
              <a:rPr lang="en" sz="1400">
                <a:latin typeface="Old Standard TT"/>
                <a:ea typeface="Old Standard TT"/>
                <a:cs typeface="Old Standard TT"/>
                <a:sym typeface="Old Standard TT"/>
              </a:rPr>
              <a:t>o noticeable differences to total dissolved solids, salinity, and conductivity as disturbance level became greater.</a:t>
            </a:r>
            <a:endParaRPr sz="1400">
              <a:latin typeface="Old Standard TT"/>
              <a:ea typeface="Old Standard TT"/>
              <a:cs typeface="Old Standard TT"/>
              <a:sym typeface="Old Standard TT"/>
            </a:endParaRPr>
          </a:p>
          <a:p>
            <a:pPr indent="-317500" lvl="0" marL="457200" rtl="0" algn="l">
              <a:lnSpc>
                <a:spcPct val="100000"/>
              </a:lnSpc>
              <a:spcBef>
                <a:spcPts val="0"/>
              </a:spcBef>
              <a:spcAft>
                <a:spcPts val="0"/>
              </a:spcAft>
              <a:buSzPts val="1400"/>
              <a:buFont typeface="Old Standard TT"/>
              <a:buChar char="●"/>
            </a:pPr>
            <a:r>
              <a:rPr lang="en" sz="1400">
                <a:latin typeface="Old Standard TT"/>
                <a:ea typeface="Old Standard TT"/>
                <a:cs typeface="Old Standard TT"/>
                <a:sym typeface="Old Standard TT"/>
              </a:rPr>
              <a:t>pH stayed between 6-7.0 with one location at 7.5</a:t>
            </a:r>
            <a:endParaRPr sz="1400">
              <a:latin typeface="Old Standard TT"/>
              <a:ea typeface="Old Standard TT"/>
              <a:cs typeface="Old Standard TT"/>
              <a:sym typeface="Old Standard TT"/>
            </a:endParaRPr>
          </a:p>
        </p:txBody>
      </p:sp>
      <p:pic>
        <p:nvPicPr>
          <p:cNvPr id="247" name="Google Shape;247;p29"/>
          <p:cNvPicPr preferRelativeResize="0"/>
          <p:nvPr/>
        </p:nvPicPr>
        <p:blipFill>
          <a:blip r:embed="rId3">
            <a:alphaModFix/>
          </a:blip>
          <a:stretch>
            <a:fillRect/>
          </a:stretch>
        </p:blipFill>
        <p:spPr>
          <a:xfrm>
            <a:off x="2922900" y="1210625"/>
            <a:ext cx="6068700" cy="2925004"/>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1" name="Shape 251"/>
        <p:cNvGrpSpPr/>
        <p:nvPr/>
      </p:nvGrpSpPr>
      <p:grpSpPr>
        <a:xfrm>
          <a:off x="0" y="0"/>
          <a:ext cx="0" cy="0"/>
          <a:chOff x="0" y="0"/>
          <a:chExt cx="0" cy="0"/>
        </a:xfrm>
      </p:grpSpPr>
      <p:sp>
        <p:nvSpPr>
          <p:cNvPr id="252" name="Google Shape;252;p30"/>
          <p:cNvSpPr txBox="1"/>
          <p:nvPr>
            <p:ph idx="1" type="body"/>
          </p:nvPr>
        </p:nvSpPr>
        <p:spPr>
          <a:xfrm>
            <a:off x="311700" y="521200"/>
            <a:ext cx="2596200" cy="4047600"/>
          </a:xfrm>
          <a:prstGeom prst="rect">
            <a:avLst/>
          </a:prstGeom>
        </p:spPr>
        <p:txBody>
          <a:bodyPr anchorCtr="0" anchor="t" bIns="91425" lIns="91425" spcFirstLastPara="1" rIns="91425" wrap="square" tIns="91425">
            <a:normAutofit lnSpcReduction="10000"/>
          </a:bodyPr>
          <a:lstStyle/>
          <a:p>
            <a:pPr indent="-317500" lvl="0" marL="457200" rtl="0" algn="l">
              <a:lnSpc>
                <a:spcPct val="100000"/>
              </a:lnSpc>
              <a:spcBef>
                <a:spcPts val="0"/>
              </a:spcBef>
              <a:spcAft>
                <a:spcPts val="0"/>
              </a:spcAft>
              <a:buSzPts val="1400"/>
              <a:buFont typeface="Old Standard TT"/>
              <a:buChar char="●"/>
            </a:pPr>
            <a:r>
              <a:rPr lang="en" sz="1400">
                <a:latin typeface="Old Standard TT"/>
                <a:ea typeface="Old Standard TT"/>
                <a:cs typeface="Old Standard TT"/>
                <a:sym typeface="Old Standard TT"/>
              </a:rPr>
              <a:t>Disturbance</a:t>
            </a:r>
            <a:r>
              <a:rPr lang="en" sz="1400">
                <a:latin typeface="Old Standard TT"/>
                <a:ea typeface="Old Standard TT"/>
                <a:cs typeface="Old Standard TT"/>
                <a:sym typeface="Old Standard TT"/>
              </a:rPr>
              <a:t> vs. TDS for Mary’s and White River.</a:t>
            </a:r>
            <a:endParaRPr sz="1400">
              <a:latin typeface="Old Standard TT"/>
              <a:ea typeface="Old Standard TT"/>
              <a:cs typeface="Old Standard TT"/>
              <a:sym typeface="Old Standard TT"/>
            </a:endParaRPr>
          </a:p>
          <a:p>
            <a:pPr indent="-317500" lvl="0" marL="457200" rtl="0" algn="l">
              <a:lnSpc>
                <a:spcPct val="100000"/>
              </a:lnSpc>
              <a:spcBef>
                <a:spcPts val="0"/>
              </a:spcBef>
              <a:spcAft>
                <a:spcPts val="0"/>
              </a:spcAft>
              <a:buSzPts val="1400"/>
              <a:buFont typeface="Old Standard TT"/>
              <a:buChar char="●"/>
            </a:pPr>
            <a:r>
              <a:rPr lang="en" sz="1400">
                <a:latin typeface="Old Standard TT"/>
                <a:ea typeface="Old Standard TT"/>
                <a:cs typeface="Old Standard TT"/>
                <a:sym typeface="Old Standard TT"/>
              </a:rPr>
              <a:t>Bracketed colonies are the 3 closest moderate disturbance sites to low disturbance sites.</a:t>
            </a:r>
            <a:endParaRPr sz="1400">
              <a:latin typeface="Old Standard TT"/>
              <a:ea typeface="Old Standard TT"/>
              <a:cs typeface="Old Standard TT"/>
              <a:sym typeface="Old Standard TT"/>
            </a:endParaRPr>
          </a:p>
          <a:p>
            <a:pPr indent="0" lvl="0" marL="457200" rtl="0" algn="l">
              <a:lnSpc>
                <a:spcPct val="100000"/>
              </a:lnSpc>
              <a:spcBef>
                <a:spcPts val="0"/>
              </a:spcBef>
              <a:spcAft>
                <a:spcPts val="0"/>
              </a:spcAft>
              <a:buNone/>
            </a:pPr>
            <a:r>
              <a:t/>
            </a:r>
            <a:endParaRPr sz="1400">
              <a:latin typeface="Old Standard TT"/>
              <a:ea typeface="Old Standard TT"/>
              <a:cs typeface="Old Standard TT"/>
              <a:sym typeface="Old Standard TT"/>
            </a:endParaRPr>
          </a:p>
          <a:p>
            <a:pPr indent="-317500" lvl="0" marL="457200" rtl="0" algn="l">
              <a:lnSpc>
                <a:spcPct val="100000"/>
              </a:lnSpc>
              <a:spcBef>
                <a:spcPts val="0"/>
              </a:spcBef>
              <a:spcAft>
                <a:spcPts val="0"/>
              </a:spcAft>
              <a:buSzPts val="1400"/>
              <a:buFont typeface="Old Standard TT"/>
              <a:buChar char="●"/>
            </a:pPr>
            <a:r>
              <a:rPr lang="en" sz="1400">
                <a:latin typeface="Old Standard TT"/>
                <a:ea typeface="Old Standard TT"/>
                <a:cs typeface="Old Standard TT"/>
                <a:sym typeface="Old Standard TT"/>
              </a:rPr>
              <a:t># of </a:t>
            </a:r>
            <a:r>
              <a:rPr i="1" lang="en" sz="1400">
                <a:latin typeface="Old Standard TT"/>
                <a:ea typeface="Old Standard TT"/>
                <a:cs typeface="Old Standard TT"/>
                <a:sym typeface="Old Standard TT"/>
              </a:rPr>
              <a:t>E. coli </a:t>
            </a:r>
            <a:r>
              <a:rPr lang="en" sz="1400">
                <a:latin typeface="Old Standard TT"/>
                <a:ea typeface="Old Standard TT"/>
                <a:cs typeface="Old Standard TT"/>
                <a:sym typeface="Old Standard TT"/>
              </a:rPr>
              <a:t>colonies </a:t>
            </a:r>
            <a:r>
              <a:rPr lang="en" sz="1400" u="sng">
                <a:latin typeface="Old Standard TT"/>
                <a:ea typeface="Old Standard TT"/>
                <a:cs typeface="Old Standard TT"/>
                <a:sym typeface="Old Standard TT"/>
              </a:rPr>
              <a:t>lowered </a:t>
            </a:r>
            <a:r>
              <a:rPr lang="en" sz="1400">
                <a:latin typeface="Old Standard TT"/>
                <a:ea typeface="Old Standard TT"/>
                <a:cs typeface="Old Standard TT"/>
                <a:sym typeface="Old Standard TT"/>
              </a:rPr>
              <a:t>as disturbance level increased at Mary’s river</a:t>
            </a:r>
            <a:endParaRPr sz="1400">
              <a:latin typeface="Old Standard TT"/>
              <a:ea typeface="Old Standard TT"/>
              <a:cs typeface="Old Standard TT"/>
              <a:sym typeface="Old Standard TT"/>
            </a:endParaRPr>
          </a:p>
          <a:p>
            <a:pPr indent="-317500" lvl="0" marL="457200" rtl="0" algn="l">
              <a:lnSpc>
                <a:spcPct val="100000"/>
              </a:lnSpc>
              <a:spcBef>
                <a:spcPts val="0"/>
              </a:spcBef>
              <a:spcAft>
                <a:spcPts val="0"/>
              </a:spcAft>
              <a:buSzPts val="1400"/>
              <a:buFont typeface="Old Standard TT"/>
              <a:buChar char="●"/>
            </a:pPr>
            <a:r>
              <a:rPr lang="en" sz="1400">
                <a:latin typeface="Old Standard TT"/>
                <a:ea typeface="Old Standard TT"/>
                <a:cs typeface="Old Standard TT"/>
                <a:sym typeface="Old Standard TT"/>
              </a:rPr>
              <a:t># of </a:t>
            </a:r>
            <a:r>
              <a:rPr i="1" lang="en" sz="1400">
                <a:latin typeface="Old Standard TT"/>
                <a:ea typeface="Old Standard TT"/>
                <a:cs typeface="Old Standard TT"/>
                <a:sym typeface="Old Standard TT"/>
              </a:rPr>
              <a:t>E. coli </a:t>
            </a:r>
            <a:r>
              <a:rPr lang="en" sz="1400">
                <a:latin typeface="Old Standard TT"/>
                <a:ea typeface="Old Standard TT"/>
                <a:cs typeface="Old Standard TT"/>
                <a:sym typeface="Old Standard TT"/>
              </a:rPr>
              <a:t>colonies did </a:t>
            </a:r>
            <a:r>
              <a:rPr lang="en" sz="1400" u="sng">
                <a:latin typeface="Old Standard TT"/>
                <a:ea typeface="Old Standard TT"/>
                <a:cs typeface="Old Standard TT"/>
                <a:sym typeface="Old Standard TT"/>
              </a:rPr>
              <a:t>not change</a:t>
            </a:r>
            <a:r>
              <a:rPr lang="en" sz="1400">
                <a:latin typeface="Old Standard TT"/>
                <a:ea typeface="Old Standard TT"/>
                <a:cs typeface="Old Standard TT"/>
                <a:sym typeface="Old Standard TT"/>
              </a:rPr>
              <a:t> as disturbance level increased at White river</a:t>
            </a:r>
            <a:endParaRPr sz="1400">
              <a:latin typeface="Old Standard TT"/>
              <a:ea typeface="Old Standard TT"/>
              <a:cs typeface="Old Standard TT"/>
              <a:sym typeface="Old Standard TT"/>
            </a:endParaRPr>
          </a:p>
          <a:p>
            <a:pPr indent="-317500" lvl="0" marL="457200" rtl="0" algn="l">
              <a:lnSpc>
                <a:spcPct val="100000"/>
              </a:lnSpc>
              <a:spcBef>
                <a:spcPts val="0"/>
              </a:spcBef>
              <a:spcAft>
                <a:spcPts val="0"/>
              </a:spcAft>
              <a:buSzPts val="1400"/>
              <a:buFont typeface="Old Standard TT"/>
              <a:buChar char="●"/>
            </a:pPr>
            <a:r>
              <a:rPr lang="en" sz="1400">
                <a:latin typeface="Old Standard TT"/>
                <a:ea typeface="Old Standard TT"/>
                <a:cs typeface="Old Standard TT"/>
                <a:sym typeface="Old Standard TT"/>
              </a:rPr>
              <a:t>Moderate negative </a:t>
            </a:r>
            <a:r>
              <a:rPr lang="en" sz="1400">
                <a:latin typeface="Old Standard TT"/>
                <a:ea typeface="Old Standard TT"/>
                <a:cs typeface="Old Standard TT"/>
                <a:sym typeface="Old Standard TT"/>
              </a:rPr>
              <a:t>correlation</a:t>
            </a:r>
            <a:r>
              <a:rPr lang="en" sz="1400">
                <a:latin typeface="Old Standard TT"/>
                <a:ea typeface="Old Standard TT"/>
                <a:cs typeface="Old Standard TT"/>
                <a:sym typeface="Old Standard TT"/>
              </a:rPr>
              <a:t> between disturbance level and # of </a:t>
            </a:r>
            <a:r>
              <a:rPr i="1" lang="en" sz="1400">
                <a:latin typeface="Old Standard TT"/>
                <a:ea typeface="Old Standard TT"/>
                <a:cs typeface="Old Standard TT"/>
                <a:sym typeface="Old Standard TT"/>
              </a:rPr>
              <a:t>E. coli</a:t>
            </a:r>
            <a:r>
              <a:rPr lang="en" sz="1400">
                <a:latin typeface="Old Standard TT"/>
                <a:ea typeface="Old Standard TT"/>
                <a:cs typeface="Old Standard TT"/>
                <a:sym typeface="Old Standard TT"/>
              </a:rPr>
              <a:t> colonies at Marys.</a:t>
            </a:r>
            <a:endParaRPr sz="1400">
              <a:latin typeface="Old Standard TT"/>
              <a:ea typeface="Old Standard TT"/>
              <a:cs typeface="Old Standard TT"/>
              <a:sym typeface="Old Standard TT"/>
            </a:endParaRPr>
          </a:p>
        </p:txBody>
      </p:sp>
      <p:pic>
        <p:nvPicPr>
          <p:cNvPr id="253" name="Google Shape;253;p30"/>
          <p:cNvPicPr preferRelativeResize="0"/>
          <p:nvPr/>
        </p:nvPicPr>
        <p:blipFill>
          <a:blip r:embed="rId3">
            <a:alphaModFix/>
          </a:blip>
          <a:stretch>
            <a:fillRect/>
          </a:stretch>
        </p:blipFill>
        <p:spPr>
          <a:xfrm>
            <a:off x="2907900" y="128088"/>
            <a:ext cx="6236101" cy="4887325"/>
          </a:xfrm>
          <a:prstGeom prst="rect">
            <a:avLst/>
          </a:prstGeom>
          <a:noFill/>
          <a:ln>
            <a:noFill/>
          </a:ln>
        </p:spPr>
      </p:pic>
      <p:sp>
        <p:nvSpPr>
          <p:cNvPr id="254" name="Google Shape;254;p30"/>
          <p:cNvSpPr txBox="1"/>
          <p:nvPr/>
        </p:nvSpPr>
        <p:spPr>
          <a:xfrm>
            <a:off x="4306800" y="3113550"/>
            <a:ext cx="754500" cy="4002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Old Standard TT"/>
              <a:ea typeface="Old Standard TT"/>
              <a:cs typeface="Old Standard TT"/>
              <a:sym typeface="Old Standard TT"/>
            </a:endParaRPr>
          </a:p>
        </p:txBody>
      </p:sp>
      <p:sp>
        <p:nvSpPr>
          <p:cNvPr id="255" name="Google Shape;255;p30"/>
          <p:cNvSpPr txBox="1"/>
          <p:nvPr/>
        </p:nvSpPr>
        <p:spPr>
          <a:xfrm>
            <a:off x="7008875" y="2921500"/>
            <a:ext cx="1975200" cy="4002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Old Standard TT"/>
              <a:ea typeface="Old Standard TT"/>
              <a:cs typeface="Old Standard TT"/>
              <a:sym typeface="Old Standard TT"/>
            </a:endParaRPr>
          </a:p>
        </p:txBody>
      </p:sp>
      <p:sp>
        <p:nvSpPr>
          <p:cNvPr id="256" name="Google Shape;256;p30"/>
          <p:cNvSpPr/>
          <p:nvPr/>
        </p:nvSpPr>
        <p:spPr>
          <a:xfrm>
            <a:off x="3865950" y="658350"/>
            <a:ext cx="1661700" cy="1634100"/>
          </a:xfrm>
          <a:prstGeom prst="rect">
            <a:avLst/>
          </a:prstGeom>
          <a:solidFill>
            <a:srgbClr val="595959">
              <a:alpha val="37500"/>
            </a:srgbClr>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p30"/>
          <p:cNvSpPr/>
          <p:nvPr/>
        </p:nvSpPr>
        <p:spPr>
          <a:xfrm>
            <a:off x="7162775" y="658350"/>
            <a:ext cx="1546800" cy="1497000"/>
          </a:xfrm>
          <a:prstGeom prst="rect">
            <a:avLst/>
          </a:prstGeom>
          <a:solidFill>
            <a:srgbClr val="595959">
              <a:alpha val="37500"/>
            </a:srgbClr>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1" name="Shape 261"/>
        <p:cNvGrpSpPr/>
        <p:nvPr/>
      </p:nvGrpSpPr>
      <p:grpSpPr>
        <a:xfrm>
          <a:off x="0" y="0"/>
          <a:ext cx="0" cy="0"/>
          <a:chOff x="0" y="0"/>
          <a:chExt cx="0" cy="0"/>
        </a:xfrm>
      </p:grpSpPr>
      <p:sp>
        <p:nvSpPr>
          <p:cNvPr id="262" name="Google Shape;262;p31"/>
          <p:cNvSpPr txBox="1"/>
          <p:nvPr>
            <p:ph type="title"/>
          </p:nvPr>
        </p:nvSpPr>
        <p:spPr>
          <a:xfrm>
            <a:off x="311700" y="445025"/>
            <a:ext cx="8520600" cy="613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Antibiotic Resistance</a:t>
            </a:r>
            <a:endParaRPr/>
          </a:p>
        </p:txBody>
      </p:sp>
      <p:sp>
        <p:nvSpPr>
          <p:cNvPr id="263" name="Google Shape;263;p31"/>
          <p:cNvSpPr txBox="1"/>
          <p:nvPr>
            <p:ph idx="1" type="body"/>
          </p:nvPr>
        </p:nvSpPr>
        <p:spPr>
          <a:xfrm>
            <a:off x="311700" y="1171600"/>
            <a:ext cx="6091800" cy="3397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Clr>
                <a:schemeClr val="dk1"/>
              </a:buClr>
              <a:buSzPts val="1100"/>
              <a:buFont typeface="Arial"/>
              <a:buNone/>
            </a:pPr>
            <a:r>
              <a:rPr lang="en"/>
              <a:t>Intro- One Health perspective</a:t>
            </a:r>
            <a:endParaRPr/>
          </a:p>
          <a:p>
            <a:pPr indent="-342900" lvl="0" marL="457200" rtl="0" algn="l">
              <a:spcBef>
                <a:spcPts val="1200"/>
              </a:spcBef>
              <a:spcAft>
                <a:spcPts val="0"/>
              </a:spcAft>
              <a:buSzPts val="1800"/>
              <a:buChar char="●"/>
            </a:pPr>
            <a:r>
              <a:rPr i="1" lang="en"/>
              <a:t>E. coli</a:t>
            </a:r>
            <a:r>
              <a:rPr lang="en"/>
              <a:t> is a coliform bacteria that lives in the lower intestinal tract of warm-blooded animals. </a:t>
            </a:r>
            <a:endParaRPr/>
          </a:p>
          <a:p>
            <a:pPr indent="-317500" lvl="1" marL="914400" rtl="0" algn="l">
              <a:spcBef>
                <a:spcPts val="0"/>
              </a:spcBef>
              <a:spcAft>
                <a:spcPts val="0"/>
              </a:spcAft>
              <a:buSzPts val="1400"/>
              <a:buChar char="○"/>
            </a:pPr>
            <a:r>
              <a:rPr i="1" lang="en"/>
              <a:t>E. coli</a:t>
            </a:r>
            <a:r>
              <a:rPr lang="en"/>
              <a:t> found in water is typically due to fecal runoff. </a:t>
            </a:r>
            <a:endParaRPr/>
          </a:p>
          <a:p>
            <a:pPr indent="-342900" lvl="0" marL="457200" rtl="0" algn="l">
              <a:spcBef>
                <a:spcPts val="0"/>
              </a:spcBef>
              <a:spcAft>
                <a:spcPts val="0"/>
              </a:spcAft>
              <a:buSzPts val="1800"/>
              <a:buChar char="●"/>
            </a:pPr>
            <a:r>
              <a:rPr lang="en"/>
              <a:t>Antibiotics used in human and animal populations enter the ecosystem via this route. </a:t>
            </a:r>
            <a:endParaRPr/>
          </a:p>
          <a:p>
            <a:pPr indent="-342900" lvl="0" marL="457200" rtl="0" algn="l">
              <a:spcBef>
                <a:spcPts val="0"/>
              </a:spcBef>
              <a:spcAft>
                <a:spcPts val="0"/>
              </a:spcAft>
              <a:buSzPts val="1800"/>
              <a:buChar char="●"/>
            </a:pPr>
            <a:r>
              <a:rPr lang="en"/>
              <a:t>Repeated exposure to antibiotics leads to resistance. </a:t>
            </a:r>
            <a:endParaRPr/>
          </a:p>
        </p:txBody>
      </p:sp>
      <p:pic>
        <p:nvPicPr>
          <p:cNvPr id="264" name="Google Shape;264;p31"/>
          <p:cNvPicPr preferRelativeResize="0"/>
          <p:nvPr/>
        </p:nvPicPr>
        <p:blipFill>
          <a:blip r:embed="rId3">
            <a:alphaModFix/>
          </a:blip>
          <a:stretch>
            <a:fillRect/>
          </a:stretch>
        </p:blipFill>
        <p:spPr>
          <a:xfrm>
            <a:off x="6276016" y="2984050"/>
            <a:ext cx="2867984" cy="2055400"/>
          </a:xfrm>
          <a:prstGeom prst="rect">
            <a:avLst/>
          </a:prstGeom>
          <a:noFill/>
          <a:ln>
            <a:noFill/>
          </a:ln>
        </p:spPr>
      </p:pic>
      <p:pic>
        <p:nvPicPr>
          <p:cNvPr id="265" name="Google Shape;265;p31"/>
          <p:cNvPicPr preferRelativeResize="0"/>
          <p:nvPr/>
        </p:nvPicPr>
        <p:blipFill>
          <a:blip r:embed="rId4">
            <a:alphaModFix/>
          </a:blip>
          <a:stretch>
            <a:fillRect/>
          </a:stretch>
        </p:blipFill>
        <p:spPr>
          <a:xfrm>
            <a:off x="6276025" y="0"/>
            <a:ext cx="2867973" cy="2151007"/>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 name="Shape 269"/>
        <p:cNvGrpSpPr/>
        <p:nvPr/>
      </p:nvGrpSpPr>
      <p:grpSpPr>
        <a:xfrm>
          <a:off x="0" y="0"/>
          <a:ext cx="0" cy="0"/>
          <a:chOff x="0" y="0"/>
          <a:chExt cx="0" cy="0"/>
        </a:xfrm>
      </p:grpSpPr>
      <p:sp>
        <p:nvSpPr>
          <p:cNvPr id="270" name="Google Shape;270;p32"/>
          <p:cNvSpPr txBox="1"/>
          <p:nvPr>
            <p:ph type="title"/>
          </p:nvPr>
        </p:nvSpPr>
        <p:spPr>
          <a:xfrm>
            <a:off x="311700" y="445025"/>
            <a:ext cx="8520600" cy="613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Antibiotic Resistance</a:t>
            </a:r>
            <a:endParaRPr/>
          </a:p>
        </p:txBody>
      </p:sp>
      <p:sp>
        <p:nvSpPr>
          <p:cNvPr id="271" name="Google Shape;271;p32"/>
          <p:cNvSpPr txBox="1"/>
          <p:nvPr>
            <p:ph idx="1" type="body"/>
          </p:nvPr>
        </p:nvSpPr>
        <p:spPr>
          <a:xfrm>
            <a:off x="311700" y="1171600"/>
            <a:ext cx="8520600" cy="33972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272" name="Google Shape;272;p32"/>
          <p:cNvPicPr preferRelativeResize="0"/>
          <p:nvPr/>
        </p:nvPicPr>
        <p:blipFill rotWithShape="1">
          <a:blip r:embed="rId3">
            <a:alphaModFix/>
          </a:blip>
          <a:srcRect b="0" l="35127" r="29245" t="8650"/>
          <a:stretch/>
        </p:blipFill>
        <p:spPr>
          <a:xfrm>
            <a:off x="6453475" y="86675"/>
            <a:ext cx="2558474" cy="4920200"/>
          </a:xfrm>
          <a:prstGeom prst="rect">
            <a:avLst/>
          </a:prstGeom>
          <a:noFill/>
          <a:ln>
            <a:noFill/>
          </a:ln>
        </p:spPr>
      </p:pic>
      <p:pic>
        <p:nvPicPr>
          <p:cNvPr id="273" name="Google Shape;273;p32"/>
          <p:cNvPicPr preferRelativeResize="0"/>
          <p:nvPr/>
        </p:nvPicPr>
        <p:blipFill>
          <a:blip r:embed="rId4">
            <a:alphaModFix/>
          </a:blip>
          <a:stretch>
            <a:fillRect/>
          </a:stretch>
        </p:blipFill>
        <p:spPr>
          <a:xfrm>
            <a:off x="112525" y="2993700"/>
            <a:ext cx="2684252" cy="2013174"/>
          </a:xfrm>
          <a:prstGeom prst="rect">
            <a:avLst/>
          </a:prstGeom>
          <a:noFill/>
          <a:ln>
            <a:noFill/>
          </a:ln>
        </p:spPr>
      </p:pic>
      <p:pic>
        <p:nvPicPr>
          <p:cNvPr id="274" name="Google Shape;274;p32"/>
          <p:cNvPicPr preferRelativeResize="0"/>
          <p:nvPr/>
        </p:nvPicPr>
        <p:blipFill>
          <a:blip r:embed="rId5">
            <a:alphaModFix/>
          </a:blip>
          <a:stretch>
            <a:fillRect/>
          </a:stretch>
        </p:blipFill>
        <p:spPr>
          <a:xfrm>
            <a:off x="3254038" y="1012625"/>
            <a:ext cx="2742175" cy="3994250"/>
          </a:xfrm>
          <a:prstGeom prst="rect">
            <a:avLst/>
          </a:prstGeom>
          <a:noFill/>
          <a:ln>
            <a:noFill/>
          </a:ln>
        </p:spPr>
      </p:pic>
      <p:pic>
        <p:nvPicPr>
          <p:cNvPr id="275" name="Google Shape;275;p32"/>
          <p:cNvPicPr preferRelativeResize="0"/>
          <p:nvPr/>
        </p:nvPicPr>
        <p:blipFill rotWithShape="1">
          <a:blip r:embed="rId6">
            <a:alphaModFix/>
          </a:blip>
          <a:srcRect b="26124" l="8839" r="19352" t="25985"/>
          <a:stretch/>
        </p:blipFill>
        <p:spPr>
          <a:xfrm>
            <a:off x="341575" y="1012625"/>
            <a:ext cx="2226152" cy="1979551"/>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9" name="Shape 279"/>
        <p:cNvGrpSpPr/>
        <p:nvPr/>
      </p:nvGrpSpPr>
      <p:grpSpPr>
        <a:xfrm>
          <a:off x="0" y="0"/>
          <a:ext cx="0" cy="0"/>
          <a:chOff x="0" y="0"/>
          <a:chExt cx="0" cy="0"/>
        </a:xfrm>
      </p:grpSpPr>
      <p:sp>
        <p:nvSpPr>
          <p:cNvPr id="280" name="Google Shape;280;p33"/>
          <p:cNvSpPr txBox="1"/>
          <p:nvPr>
            <p:ph type="title"/>
          </p:nvPr>
        </p:nvSpPr>
        <p:spPr>
          <a:xfrm>
            <a:off x="311700" y="445025"/>
            <a:ext cx="8520600" cy="613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281" name="Google Shape;281;p33"/>
          <p:cNvSpPr txBox="1"/>
          <p:nvPr>
            <p:ph idx="1" type="body"/>
          </p:nvPr>
        </p:nvSpPr>
        <p:spPr>
          <a:xfrm>
            <a:off x="311700" y="1171600"/>
            <a:ext cx="8520600" cy="33972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282" name="Google Shape;282;p33"/>
          <p:cNvPicPr preferRelativeResize="0"/>
          <p:nvPr/>
        </p:nvPicPr>
        <p:blipFill>
          <a:blip r:embed="rId3">
            <a:alphaModFix/>
          </a:blip>
          <a:stretch>
            <a:fillRect/>
          </a:stretch>
        </p:blipFill>
        <p:spPr>
          <a:xfrm>
            <a:off x="0" y="0"/>
            <a:ext cx="9144024" cy="5039026"/>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 name="Shape 75"/>
        <p:cNvGrpSpPr/>
        <p:nvPr/>
      </p:nvGrpSpPr>
      <p:grpSpPr>
        <a:xfrm>
          <a:off x="0" y="0"/>
          <a:ext cx="0" cy="0"/>
          <a:chOff x="0" y="0"/>
          <a:chExt cx="0" cy="0"/>
        </a:xfrm>
      </p:grpSpPr>
      <p:sp>
        <p:nvSpPr>
          <p:cNvPr id="76" name="Google Shape;76;p16"/>
          <p:cNvSpPr txBox="1"/>
          <p:nvPr>
            <p:ph type="ctrTitle"/>
          </p:nvPr>
        </p:nvSpPr>
        <p:spPr>
          <a:xfrm>
            <a:off x="0" y="0"/>
            <a:ext cx="9144000" cy="1175400"/>
          </a:xfrm>
          <a:prstGeom prst="rect">
            <a:avLst/>
          </a:prstGeom>
          <a:solidFill>
            <a:schemeClr val="accent3"/>
          </a:solidFill>
        </p:spPr>
        <p:txBody>
          <a:bodyPr anchorCtr="0" anchor="b" bIns="91425" lIns="91425" spcFirstLastPara="1" rIns="91425" wrap="square" tIns="91425">
            <a:normAutofit/>
          </a:bodyPr>
          <a:lstStyle/>
          <a:p>
            <a:pPr indent="0" lvl="0" marL="0" rtl="0" algn="ctr">
              <a:spcBef>
                <a:spcPts val="0"/>
              </a:spcBef>
              <a:spcAft>
                <a:spcPts val="0"/>
              </a:spcAft>
              <a:buNone/>
            </a:pPr>
            <a:r>
              <a:rPr lang="en">
                <a:latin typeface="Arial"/>
                <a:ea typeface="Arial"/>
                <a:cs typeface="Arial"/>
                <a:sym typeface="Arial"/>
              </a:rPr>
              <a:t>Outline </a:t>
            </a:r>
            <a:endParaRPr>
              <a:latin typeface="Arial"/>
              <a:ea typeface="Arial"/>
              <a:cs typeface="Arial"/>
              <a:sym typeface="Arial"/>
            </a:endParaRPr>
          </a:p>
        </p:txBody>
      </p:sp>
      <p:sp>
        <p:nvSpPr>
          <p:cNvPr id="77" name="Google Shape;77;p16"/>
          <p:cNvSpPr txBox="1"/>
          <p:nvPr>
            <p:ph idx="1" type="subTitle"/>
          </p:nvPr>
        </p:nvSpPr>
        <p:spPr>
          <a:xfrm>
            <a:off x="178775" y="1175475"/>
            <a:ext cx="8520600" cy="3527700"/>
          </a:xfrm>
          <a:prstGeom prst="rect">
            <a:avLst/>
          </a:prstGeom>
        </p:spPr>
        <p:txBody>
          <a:bodyPr anchorCtr="0" anchor="t" bIns="91425" lIns="91425" spcFirstLastPara="1" rIns="91425" wrap="square" tIns="91425">
            <a:normAutofit fontScale="55000" lnSpcReduction="10000"/>
          </a:bodyPr>
          <a:lstStyle/>
          <a:p>
            <a:pPr indent="-326390" lvl="0" marL="457200" rtl="0" algn="l">
              <a:spcBef>
                <a:spcPts val="0"/>
              </a:spcBef>
              <a:spcAft>
                <a:spcPts val="0"/>
              </a:spcAft>
              <a:buClr>
                <a:schemeClr val="dk1"/>
              </a:buClr>
              <a:buSzPct val="100000"/>
              <a:buAutoNum type="arabicPeriod"/>
            </a:pPr>
            <a:r>
              <a:rPr b="1" lang="en">
                <a:solidFill>
                  <a:schemeClr val="dk1"/>
                </a:solidFill>
                <a:latin typeface="Arial"/>
                <a:ea typeface="Arial"/>
                <a:cs typeface="Arial"/>
                <a:sym typeface="Arial"/>
              </a:rPr>
              <a:t>Introduction</a:t>
            </a:r>
            <a:r>
              <a:rPr lang="en">
                <a:solidFill>
                  <a:schemeClr val="dk1"/>
                </a:solidFill>
                <a:latin typeface="Arial"/>
                <a:ea typeface="Arial"/>
                <a:cs typeface="Arial"/>
                <a:sym typeface="Arial"/>
              </a:rPr>
              <a:t> </a:t>
            </a:r>
            <a:r>
              <a:rPr lang="en">
                <a:latin typeface="Arial"/>
                <a:ea typeface="Arial"/>
                <a:cs typeface="Arial"/>
                <a:sym typeface="Arial"/>
              </a:rPr>
              <a:t>- 4 min</a:t>
            </a:r>
            <a:endParaRPr>
              <a:solidFill>
                <a:schemeClr val="dk1"/>
              </a:solidFill>
              <a:latin typeface="Arial"/>
              <a:ea typeface="Arial"/>
              <a:cs typeface="Arial"/>
              <a:sym typeface="Arial"/>
            </a:endParaRPr>
          </a:p>
          <a:p>
            <a:pPr indent="0" lvl="0" marL="457200" rtl="0" algn="l">
              <a:spcBef>
                <a:spcPts val="0"/>
              </a:spcBef>
              <a:spcAft>
                <a:spcPts val="0"/>
              </a:spcAft>
              <a:buNone/>
            </a:pPr>
            <a:r>
              <a:rPr lang="en" sz="1820">
                <a:solidFill>
                  <a:schemeClr val="dk1"/>
                </a:solidFill>
                <a:latin typeface="Arial"/>
                <a:ea typeface="Arial"/>
                <a:cs typeface="Arial"/>
                <a:sym typeface="Arial"/>
              </a:rPr>
              <a:t>B</a:t>
            </a:r>
            <a:r>
              <a:rPr lang="en" sz="1820">
                <a:latin typeface="Arial"/>
                <a:ea typeface="Arial"/>
                <a:cs typeface="Arial"/>
                <a:sym typeface="Arial"/>
              </a:rPr>
              <a:t>rianna</a:t>
            </a:r>
            <a:r>
              <a:rPr lang="en" sz="1820">
                <a:solidFill>
                  <a:schemeClr val="dk1"/>
                </a:solidFill>
                <a:latin typeface="Arial"/>
                <a:ea typeface="Arial"/>
                <a:cs typeface="Arial"/>
                <a:sym typeface="Arial"/>
              </a:rPr>
              <a:t> Beechler (</a:t>
            </a:r>
            <a:r>
              <a:rPr lang="en" sz="1820">
                <a:latin typeface="Arial"/>
                <a:ea typeface="Arial"/>
                <a:cs typeface="Arial"/>
                <a:sym typeface="Arial"/>
              </a:rPr>
              <a:t>Assistant Professor)</a:t>
            </a:r>
            <a:endParaRPr sz="1820">
              <a:latin typeface="Arial"/>
              <a:ea typeface="Arial"/>
              <a:cs typeface="Arial"/>
              <a:sym typeface="Arial"/>
            </a:endParaRPr>
          </a:p>
          <a:p>
            <a:pPr indent="0" lvl="0" marL="457200" rtl="0" algn="l">
              <a:spcBef>
                <a:spcPts val="0"/>
              </a:spcBef>
              <a:spcAft>
                <a:spcPts val="0"/>
              </a:spcAft>
              <a:buNone/>
            </a:pPr>
            <a:r>
              <a:t/>
            </a:r>
            <a:endParaRPr sz="1820">
              <a:latin typeface="Arial"/>
              <a:ea typeface="Arial"/>
              <a:cs typeface="Arial"/>
              <a:sym typeface="Arial"/>
            </a:endParaRPr>
          </a:p>
          <a:p>
            <a:pPr indent="-326390" lvl="0" marL="457200" rtl="0" algn="l">
              <a:spcBef>
                <a:spcPts val="0"/>
              </a:spcBef>
              <a:spcAft>
                <a:spcPts val="0"/>
              </a:spcAft>
              <a:buClr>
                <a:schemeClr val="dk1"/>
              </a:buClr>
              <a:buSzPct val="100000"/>
              <a:buFont typeface="Arial"/>
              <a:buAutoNum type="arabicPeriod"/>
            </a:pPr>
            <a:r>
              <a:rPr lang="en">
                <a:latin typeface="Arial"/>
                <a:ea typeface="Arial"/>
                <a:cs typeface="Arial"/>
                <a:sym typeface="Arial"/>
              </a:rPr>
              <a:t>Research Project Outline &amp; Site Description - 5 min</a:t>
            </a:r>
            <a:endParaRPr>
              <a:latin typeface="Arial"/>
              <a:ea typeface="Arial"/>
              <a:cs typeface="Arial"/>
              <a:sym typeface="Arial"/>
            </a:endParaRPr>
          </a:p>
          <a:p>
            <a:pPr indent="0" lvl="0" marL="457200" rtl="0" algn="l">
              <a:spcBef>
                <a:spcPts val="0"/>
              </a:spcBef>
              <a:spcAft>
                <a:spcPts val="0"/>
              </a:spcAft>
              <a:buNone/>
            </a:pPr>
            <a:r>
              <a:rPr lang="en" sz="1750">
                <a:latin typeface="Arial"/>
                <a:ea typeface="Arial"/>
                <a:cs typeface="Arial"/>
                <a:sym typeface="Arial"/>
              </a:rPr>
              <a:t>Kacy Woodley (Ph.D. Student) &amp; Bryce Gabbard (Post-</a:t>
            </a:r>
            <a:r>
              <a:rPr lang="en" sz="1750">
                <a:latin typeface="Arial"/>
                <a:ea typeface="Arial"/>
                <a:cs typeface="Arial"/>
                <a:sym typeface="Arial"/>
              </a:rPr>
              <a:t>baccalaureate</a:t>
            </a:r>
            <a:r>
              <a:rPr lang="en" sz="1750">
                <a:latin typeface="Arial"/>
                <a:ea typeface="Arial"/>
                <a:cs typeface="Arial"/>
                <a:sym typeface="Arial"/>
              </a:rPr>
              <a:t> Student)</a:t>
            </a:r>
            <a:endParaRPr sz="1750">
              <a:latin typeface="Arial"/>
              <a:ea typeface="Arial"/>
              <a:cs typeface="Arial"/>
              <a:sym typeface="Arial"/>
            </a:endParaRPr>
          </a:p>
          <a:p>
            <a:pPr indent="0" lvl="0" marL="457200" rtl="0" algn="l">
              <a:spcBef>
                <a:spcPts val="0"/>
              </a:spcBef>
              <a:spcAft>
                <a:spcPts val="0"/>
              </a:spcAft>
              <a:buNone/>
            </a:pPr>
            <a:r>
              <a:t/>
            </a:r>
            <a:endParaRPr sz="1750">
              <a:latin typeface="Arial"/>
              <a:ea typeface="Arial"/>
              <a:cs typeface="Arial"/>
              <a:sym typeface="Arial"/>
            </a:endParaRPr>
          </a:p>
          <a:p>
            <a:pPr indent="-326390" lvl="0" marL="457200" rtl="0" algn="l">
              <a:spcBef>
                <a:spcPts val="0"/>
              </a:spcBef>
              <a:spcAft>
                <a:spcPts val="0"/>
              </a:spcAft>
              <a:buClr>
                <a:schemeClr val="dk1"/>
              </a:buClr>
              <a:buSzPct val="100000"/>
              <a:buFont typeface="Arial"/>
              <a:buAutoNum type="arabicPeriod"/>
            </a:pPr>
            <a:r>
              <a:rPr lang="en">
                <a:latin typeface="Arial"/>
                <a:ea typeface="Arial"/>
                <a:cs typeface="Arial"/>
                <a:sym typeface="Arial"/>
              </a:rPr>
              <a:t>Student Summaries of in progress outcomes</a:t>
            </a:r>
            <a:endParaRPr>
              <a:latin typeface="Arial"/>
              <a:ea typeface="Arial"/>
              <a:cs typeface="Arial"/>
              <a:sym typeface="Arial"/>
            </a:endParaRPr>
          </a:p>
          <a:p>
            <a:pPr indent="-319714" lvl="1" marL="914400" rtl="0" algn="l">
              <a:spcBef>
                <a:spcPts val="0"/>
              </a:spcBef>
              <a:spcAft>
                <a:spcPts val="0"/>
              </a:spcAft>
              <a:buSzPct val="100000"/>
              <a:buFont typeface="Arial"/>
              <a:buAutoNum type="alphaLcPeriod"/>
            </a:pPr>
            <a:r>
              <a:rPr lang="en" sz="2608">
                <a:latin typeface="Arial"/>
                <a:ea typeface="Arial"/>
                <a:cs typeface="Arial"/>
                <a:sym typeface="Arial"/>
              </a:rPr>
              <a:t>Antibiotic Resistance - 5 min</a:t>
            </a:r>
            <a:endParaRPr sz="2608">
              <a:latin typeface="Arial"/>
              <a:ea typeface="Arial"/>
              <a:cs typeface="Arial"/>
              <a:sym typeface="Arial"/>
            </a:endParaRPr>
          </a:p>
          <a:p>
            <a:pPr indent="457200" lvl="0" marL="457200" rtl="0" algn="l">
              <a:spcBef>
                <a:spcPts val="0"/>
              </a:spcBef>
              <a:spcAft>
                <a:spcPts val="0"/>
              </a:spcAft>
              <a:buNone/>
            </a:pPr>
            <a:r>
              <a:rPr lang="en" sz="1750">
                <a:latin typeface="Arial"/>
                <a:ea typeface="Arial"/>
                <a:cs typeface="Arial"/>
                <a:sym typeface="Arial"/>
              </a:rPr>
              <a:t>Holden Ard (Undergrad Student)</a:t>
            </a:r>
            <a:endParaRPr sz="1750">
              <a:latin typeface="Arial"/>
              <a:ea typeface="Arial"/>
              <a:cs typeface="Arial"/>
              <a:sym typeface="Arial"/>
            </a:endParaRPr>
          </a:p>
          <a:p>
            <a:pPr indent="457200" lvl="0" marL="457200" rtl="0" algn="l">
              <a:spcBef>
                <a:spcPts val="0"/>
              </a:spcBef>
              <a:spcAft>
                <a:spcPts val="0"/>
              </a:spcAft>
              <a:buNone/>
            </a:pPr>
            <a:r>
              <a:t/>
            </a:r>
            <a:endParaRPr sz="1583">
              <a:latin typeface="Arial"/>
              <a:ea typeface="Arial"/>
              <a:cs typeface="Arial"/>
              <a:sym typeface="Arial"/>
            </a:endParaRPr>
          </a:p>
          <a:p>
            <a:pPr indent="-318698" lvl="1" marL="914400" rtl="0" algn="l">
              <a:spcBef>
                <a:spcPts val="0"/>
              </a:spcBef>
              <a:spcAft>
                <a:spcPts val="0"/>
              </a:spcAft>
              <a:buSzPct val="100000"/>
              <a:buFont typeface="Arial"/>
              <a:buAutoNum type="alphaLcPeriod"/>
            </a:pPr>
            <a:r>
              <a:rPr lang="en" sz="2579">
                <a:latin typeface="Arial"/>
                <a:ea typeface="Arial"/>
                <a:cs typeface="Arial"/>
                <a:sym typeface="Arial"/>
              </a:rPr>
              <a:t>Waterborne pathogens Giardia, Cryptosporidium and Leptospirosis - 10 min</a:t>
            </a:r>
            <a:endParaRPr sz="2579">
              <a:latin typeface="Arial"/>
              <a:ea typeface="Arial"/>
              <a:cs typeface="Arial"/>
              <a:sym typeface="Arial"/>
            </a:endParaRPr>
          </a:p>
          <a:p>
            <a:pPr indent="457200" lvl="0" marL="457200" rtl="0" algn="l">
              <a:spcBef>
                <a:spcPts val="0"/>
              </a:spcBef>
              <a:spcAft>
                <a:spcPts val="0"/>
              </a:spcAft>
              <a:buNone/>
            </a:pPr>
            <a:r>
              <a:rPr lang="en" sz="1750">
                <a:latin typeface="Arial"/>
                <a:ea typeface="Arial"/>
                <a:cs typeface="Arial"/>
                <a:sym typeface="Arial"/>
              </a:rPr>
              <a:t>Daniel Capasso (Vet Student), Mariangel Aleman Torres (Undergrad Student) &amp; Kacy Woodley (Ph.D. student)</a:t>
            </a:r>
            <a:endParaRPr sz="1750">
              <a:latin typeface="Arial"/>
              <a:ea typeface="Arial"/>
              <a:cs typeface="Arial"/>
              <a:sym typeface="Arial"/>
            </a:endParaRPr>
          </a:p>
          <a:p>
            <a:pPr indent="457200" lvl="0" marL="457200" rtl="0" algn="l">
              <a:spcBef>
                <a:spcPts val="0"/>
              </a:spcBef>
              <a:spcAft>
                <a:spcPts val="0"/>
              </a:spcAft>
              <a:buNone/>
            </a:pPr>
            <a:r>
              <a:t/>
            </a:r>
            <a:endParaRPr sz="1583">
              <a:latin typeface="Arial"/>
              <a:ea typeface="Arial"/>
              <a:cs typeface="Arial"/>
              <a:sym typeface="Arial"/>
            </a:endParaRPr>
          </a:p>
          <a:p>
            <a:pPr indent="-319881" lvl="1" marL="914400" rtl="0" algn="l">
              <a:spcBef>
                <a:spcPts val="0"/>
              </a:spcBef>
              <a:spcAft>
                <a:spcPts val="0"/>
              </a:spcAft>
              <a:buSzPct val="100000"/>
              <a:buFont typeface="Arial"/>
              <a:buAutoNum type="alphaLcPeriod"/>
            </a:pPr>
            <a:r>
              <a:rPr lang="en" sz="2613">
                <a:latin typeface="Arial"/>
                <a:ea typeface="Arial"/>
                <a:cs typeface="Arial"/>
                <a:sym typeface="Arial"/>
              </a:rPr>
              <a:t>Tickborne disease - 5 min</a:t>
            </a:r>
            <a:endParaRPr sz="2613">
              <a:latin typeface="Arial"/>
              <a:ea typeface="Arial"/>
              <a:cs typeface="Arial"/>
              <a:sym typeface="Arial"/>
            </a:endParaRPr>
          </a:p>
          <a:p>
            <a:pPr indent="457200" lvl="0" marL="457200" rtl="0" algn="l">
              <a:spcBef>
                <a:spcPts val="0"/>
              </a:spcBef>
              <a:spcAft>
                <a:spcPts val="0"/>
              </a:spcAft>
              <a:buNone/>
            </a:pPr>
            <a:r>
              <a:rPr lang="en" sz="1750">
                <a:latin typeface="Arial"/>
                <a:ea typeface="Arial"/>
                <a:cs typeface="Arial"/>
                <a:sym typeface="Arial"/>
              </a:rPr>
              <a:t>Daniel Capasso (Vet Student)</a:t>
            </a:r>
            <a:endParaRPr sz="1750">
              <a:latin typeface="Arial"/>
              <a:ea typeface="Arial"/>
              <a:cs typeface="Arial"/>
              <a:sym typeface="Arial"/>
            </a:endParaRPr>
          </a:p>
          <a:p>
            <a:pPr indent="457200" lvl="0" marL="457200" rtl="0" algn="l">
              <a:spcBef>
                <a:spcPts val="0"/>
              </a:spcBef>
              <a:spcAft>
                <a:spcPts val="0"/>
              </a:spcAft>
              <a:buNone/>
            </a:pPr>
            <a:r>
              <a:t/>
            </a:r>
            <a:endParaRPr sz="1583">
              <a:latin typeface="Arial"/>
              <a:ea typeface="Arial"/>
              <a:cs typeface="Arial"/>
              <a:sym typeface="Arial"/>
            </a:endParaRPr>
          </a:p>
          <a:p>
            <a:pPr indent="-326390" lvl="0" marL="457200" rtl="0" algn="l">
              <a:spcBef>
                <a:spcPts val="0"/>
              </a:spcBef>
              <a:spcAft>
                <a:spcPts val="0"/>
              </a:spcAft>
              <a:buClr>
                <a:schemeClr val="dk1"/>
              </a:buClr>
              <a:buSzPct val="100000"/>
              <a:buFont typeface="Arial"/>
              <a:buAutoNum type="arabicPeriod"/>
            </a:pPr>
            <a:r>
              <a:rPr lang="en">
                <a:latin typeface="Arial"/>
                <a:ea typeface="Arial"/>
                <a:cs typeface="Arial"/>
                <a:sym typeface="Arial"/>
              </a:rPr>
              <a:t>Conclusions and Future Goals - 4 min</a:t>
            </a:r>
            <a:endParaRPr>
              <a:latin typeface="Arial"/>
              <a:ea typeface="Arial"/>
              <a:cs typeface="Arial"/>
              <a:sym typeface="Arial"/>
            </a:endParaRPr>
          </a:p>
          <a:p>
            <a:pPr indent="0" lvl="0" marL="457200" rtl="0" algn="l">
              <a:spcBef>
                <a:spcPts val="0"/>
              </a:spcBef>
              <a:spcAft>
                <a:spcPts val="0"/>
              </a:spcAft>
              <a:buNone/>
            </a:pPr>
            <a:r>
              <a:rPr lang="en" sz="1810">
                <a:latin typeface="Arial"/>
                <a:ea typeface="Arial"/>
                <a:cs typeface="Arial"/>
                <a:sym typeface="Arial"/>
              </a:rPr>
              <a:t>Justin Sanders (Assistant Professor)</a:t>
            </a:r>
            <a:endParaRPr sz="1810">
              <a:latin typeface="Arial"/>
              <a:ea typeface="Arial"/>
              <a:cs typeface="Arial"/>
              <a:sym typeface="Arial"/>
            </a:endParaRPr>
          </a:p>
          <a:p>
            <a:pPr indent="0" lvl="0" marL="457200" rtl="0" algn="l">
              <a:spcBef>
                <a:spcPts val="0"/>
              </a:spcBef>
              <a:spcAft>
                <a:spcPts val="0"/>
              </a:spcAft>
              <a:buNone/>
            </a:pPr>
            <a:r>
              <a:t/>
            </a:r>
            <a:endParaRPr sz="1810">
              <a:latin typeface="Arial"/>
              <a:ea typeface="Arial"/>
              <a:cs typeface="Arial"/>
              <a:sym typeface="Arial"/>
            </a:endParaRPr>
          </a:p>
          <a:p>
            <a:pPr indent="-326390" lvl="0" marL="457200" rtl="0" algn="l">
              <a:spcBef>
                <a:spcPts val="0"/>
              </a:spcBef>
              <a:spcAft>
                <a:spcPts val="0"/>
              </a:spcAft>
              <a:buClr>
                <a:schemeClr val="dk1"/>
              </a:buClr>
              <a:buSzPct val="100000"/>
              <a:buFont typeface="Arial"/>
              <a:buAutoNum type="arabicPeriod"/>
            </a:pPr>
            <a:r>
              <a:rPr lang="en">
                <a:solidFill>
                  <a:schemeClr val="dk1"/>
                </a:solidFill>
                <a:latin typeface="Arial"/>
                <a:ea typeface="Arial"/>
                <a:cs typeface="Arial"/>
                <a:sym typeface="Arial"/>
              </a:rPr>
              <a:t>Student Opportunities 202</a:t>
            </a:r>
            <a:r>
              <a:rPr lang="en">
                <a:latin typeface="Arial"/>
                <a:ea typeface="Arial"/>
                <a:cs typeface="Arial"/>
                <a:sym typeface="Arial"/>
              </a:rPr>
              <a:t>3  - 2 min</a:t>
            </a:r>
            <a:endParaRPr>
              <a:latin typeface="Arial"/>
              <a:ea typeface="Arial"/>
              <a:cs typeface="Arial"/>
              <a:sym typeface="Arial"/>
            </a:endParaRPr>
          </a:p>
          <a:p>
            <a:pPr indent="457200" lvl="0" marL="0" rtl="0" algn="l">
              <a:spcBef>
                <a:spcPts val="0"/>
              </a:spcBef>
              <a:spcAft>
                <a:spcPts val="0"/>
              </a:spcAft>
              <a:buNone/>
            </a:pPr>
            <a:r>
              <a:rPr lang="en" sz="1750">
                <a:latin typeface="Arial"/>
                <a:ea typeface="Arial"/>
                <a:cs typeface="Arial"/>
                <a:sym typeface="Arial"/>
              </a:rPr>
              <a:t>Brianna Beechler (Assistant Professor)</a:t>
            </a:r>
            <a:endParaRPr sz="1750">
              <a:solidFill>
                <a:schemeClr val="dk1"/>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6" name="Shape 286"/>
        <p:cNvGrpSpPr/>
        <p:nvPr/>
      </p:nvGrpSpPr>
      <p:grpSpPr>
        <a:xfrm>
          <a:off x="0" y="0"/>
          <a:ext cx="0" cy="0"/>
          <a:chOff x="0" y="0"/>
          <a:chExt cx="0" cy="0"/>
        </a:xfrm>
      </p:grpSpPr>
      <p:sp>
        <p:nvSpPr>
          <p:cNvPr id="287" name="Google Shape;287;p34"/>
          <p:cNvSpPr txBox="1"/>
          <p:nvPr>
            <p:ph type="title"/>
          </p:nvPr>
        </p:nvSpPr>
        <p:spPr>
          <a:xfrm>
            <a:off x="311700" y="445025"/>
            <a:ext cx="8520600" cy="613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288" name="Google Shape;288;p34"/>
          <p:cNvSpPr txBox="1"/>
          <p:nvPr>
            <p:ph idx="1" type="body"/>
          </p:nvPr>
        </p:nvSpPr>
        <p:spPr>
          <a:xfrm>
            <a:off x="311700" y="1171600"/>
            <a:ext cx="8520600" cy="33972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Clr>
                <a:schemeClr val="dk1"/>
              </a:buClr>
              <a:buSzPts val="1100"/>
              <a:buFont typeface="Arial"/>
              <a:buNone/>
            </a:pPr>
            <a:r>
              <a:t/>
            </a:r>
            <a:endParaRPr/>
          </a:p>
        </p:txBody>
      </p:sp>
      <p:pic>
        <p:nvPicPr>
          <p:cNvPr id="289" name="Google Shape;289;p34"/>
          <p:cNvPicPr preferRelativeResize="0"/>
          <p:nvPr/>
        </p:nvPicPr>
        <p:blipFill rotWithShape="1">
          <a:blip r:embed="rId3">
            <a:alphaModFix/>
          </a:blip>
          <a:srcRect b="0" l="0" r="0" t="0"/>
          <a:stretch/>
        </p:blipFill>
        <p:spPr>
          <a:xfrm>
            <a:off x="1060538" y="11"/>
            <a:ext cx="7022923" cy="2581015"/>
          </a:xfrm>
          <a:prstGeom prst="rect">
            <a:avLst/>
          </a:prstGeom>
          <a:noFill/>
          <a:ln>
            <a:noFill/>
          </a:ln>
        </p:spPr>
      </p:pic>
      <p:pic>
        <p:nvPicPr>
          <p:cNvPr id="290" name="Google Shape;290;p34"/>
          <p:cNvPicPr preferRelativeResize="0"/>
          <p:nvPr/>
        </p:nvPicPr>
        <p:blipFill rotWithShape="1">
          <a:blip r:embed="rId4">
            <a:alphaModFix/>
          </a:blip>
          <a:srcRect b="0" l="0" r="0" t="0"/>
          <a:stretch/>
        </p:blipFill>
        <p:spPr>
          <a:xfrm>
            <a:off x="2910487" y="2581017"/>
            <a:ext cx="3323026" cy="2485208"/>
          </a:xfrm>
          <a:prstGeom prst="rect">
            <a:avLst/>
          </a:prstGeom>
          <a:noFill/>
          <a:ln>
            <a:noFill/>
          </a:ln>
        </p:spPr>
      </p:pic>
      <p:sp>
        <p:nvSpPr>
          <p:cNvPr id="291" name="Google Shape;291;p34"/>
          <p:cNvSpPr txBox="1"/>
          <p:nvPr/>
        </p:nvSpPr>
        <p:spPr>
          <a:xfrm>
            <a:off x="1483900" y="1998675"/>
            <a:ext cx="949500" cy="3387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latin typeface="Old Standard TT"/>
                <a:ea typeface="Old Standard TT"/>
                <a:cs typeface="Old Standard TT"/>
                <a:sym typeface="Old Standard TT"/>
              </a:rPr>
              <a:t>Mary’s River</a:t>
            </a:r>
            <a:endParaRPr sz="1000">
              <a:latin typeface="Old Standard TT"/>
              <a:ea typeface="Old Standard TT"/>
              <a:cs typeface="Old Standard TT"/>
              <a:sym typeface="Old Standard TT"/>
            </a:endParaRPr>
          </a:p>
        </p:txBody>
      </p:sp>
      <p:sp>
        <p:nvSpPr>
          <p:cNvPr id="292" name="Google Shape;292;p34"/>
          <p:cNvSpPr txBox="1"/>
          <p:nvPr/>
        </p:nvSpPr>
        <p:spPr>
          <a:xfrm>
            <a:off x="3337600" y="4525000"/>
            <a:ext cx="949500" cy="3387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latin typeface="Old Standard TT"/>
                <a:ea typeface="Old Standard TT"/>
                <a:cs typeface="Old Standard TT"/>
                <a:sym typeface="Old Standard TT"/>
              </a:rPr>
              <a:t>Mary’s River</a:t>
            </a:r>
            <a:endParaRPr sz="1000">
              <a:latin typeface="Old Standard TT"/>
              <a:ea typeface="Old Standard TT"/>
              <a:cs typeface="Old Standard TT"/>
              <a:sym typeface="Old Standard TT"/>
            </a:endParaRPr>
          </a:p>
        </p:txBody>
      </p:sp>
      <p:sp>
        <p:nvSpPr>
          <p:cNvPr id="293" name="Google Shape;293;p34"/>
          <p:cNvSpPr txBox="1"/>
          <p:nvPr/>
        </p:nvSpPr>
        <p:spPr>
          <a:xfrm>
            <a:off x="5201225" y="2066100"/>
            <a:ext cx="949500" cy="3387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latin typeface="Old Standard TT"/>
                <a:ea typeface="Old Standard TT"/>
                <a:cs typeface="Old Standard TT"/>
                <a:sym typeface="Old Standard TT"/>
              </a:rPr>
              <a:t>Mary’s River</a:t>
            </a:r>
            <a:endParaRPr sz="1000">
              <a:latin typeface="Old Standard TT"/>
              <a:ea typeface="Old Standard TT"/>
              <a:cs typeface="Old Standard TT"/>
              <a:sym typeface="Old Standard TT"/>
            </a:endParaRPr>
          </a:p>
        </p:txBody>
      </p:sp>
      <p:sp>
        <p:nvSpPr>
          <p:cNvPr id="294" name="Google Shape;294;p34"/>
          <p:cNvSpPr txBox="1"/>
          <p:nvPr/>
        </p:nvSpPr>
        <p:spPr>
          <a:xfrm>
            <a:off x="2595750" y="1998675"/>
            <a:ext cx="949500" cy="3387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latin typeface="Old Standard TT"/>
                <a:ea typeface="Old Standard TT"/>
                <a:cs typeface="Old Standard TT"/>
                <a:sym typeface="Old Standard TT"/>
              </a:rPr>
              <a:t>White</a:t>
            </a:r>
            <a:r>
              <a:rPr lang="en" sz="1000">
                <a:latin typeface="Old Standard TT"/>
                <a:ea typeface="Old Standard TT"/>
                <a:cs typeface="Old Standard TT"/>
                <a:sym typeface="Old Standard TT"/>
              </a:rPr>
              <a:t> River</a:t>
            </a:r>
            <a:endParaRPr sz="1000">
              <a:latin typeface="Old Standard TT"/>
              <a:ea typeface="Old Standard TT"/>
              <a:cs typeface="Old Standard TT"/>
              <a:sym typeface="Old Standard TT"/>
            </a:endParaRPr>
          </a:p>
        </p:txBody>
      </p:sp>
      <p:sp>
        <p:nvSpPr>
          <p:cNvPr id="295" name="Google Shape;295;p34"/>
          <p:cNvSpPr txBox="1"/>
          <p:nvPr/>
        </p:nvSpPr>
        <p:spPr>
          <a:xfrm>
            <a:off x="4508825" y="4525000"/>
            <a:ext cx="949500" cy="3387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latin typeface="Old Standard TT"/>
                <a:ea typeface="Old Standard TT"/>
                <a:cs typeface="Old Standard TT"/>
                <a:sym typeface="Old Standard TT"/>
              </a:rPr>
              <a:t>White</a:t>
            </a:r>
            <a:r>
              <a:rPr lang="en" sz="1000">
                <a:latin typeface="Old Standard TT"/>
                <a:ea typeface="Old Standard TT"/>
                <a:cs typeface="Old Standard TT"/>
                <a:sym typeface="Old Standard TT"/>
              </a:rPr>
              <a:t> River</a:t>
            </a:r>
            <a:endParaRPr sz="1000">
              <a:latin typeface="Old Standard TT"/>
              <a:ea typeface="Old Standard TT"/>
              <a:cs typeface="Old Standard TT"/>
              <a:sym typeface="Old Standard TT"/>
            </a:endParaRPr>
          </a:p>
        </p:txBody>
      </p:sp>
      <p:sp>
        <p:nvSpPr>
          <p:cNvPr id="296" name="Google Shape;296;p34"/>
          <p:cNvSpPr txBox="1"/>
          <p:nvPr/>
        </p:nvSpPr>
        <p:spPr>
          <a:xfrm>
            <a:off x="6342750" y="2066100"/>
            <a:ext cx="949500" cy="3387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latin typeface="Old Standard TT"/>
                <a:ea typeface="Old Standard TT"/>
                <a:cs typeface="Old Standard TT"/>
                <a:sym typeface="Old Standard TT"/>
              </a:rPr>
              <a:t>White</a:t>
            </a:r>
            <a:r>
              <a:rPr lang="en" sz="1000">
                <a:latin typeface="Old Standard TT"/>
                <a:ea typeface="Old Standard TT"/>
                <a:cs typeface="Old Standard TT"/>
                <a:sym typeface="Old Standard TT"/>
              </a:rPr>
              <a:t> River</a:t>
            </a:r>
            <a:endParaRPr sz="1000">
              <a:latin typeface="Old Standard TT"/>
              <a:ea typeface="Old Standard TT"/>
              <a:cs typeface="Old Standard TT"/>
              <a:sym typeface="Old Standard TT"/>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0" name="Shape 300"/>
        <p:cNvGrpSpPr/>
        <p:nvPr/>
      </p:nvGrpSpPr>
      <p:grpSpPr>
        <a:xfrm>
          <a:off x="0" y="0"/>
          <a:ext cx="0" cy="0"/>
          <a:chOff x="0" y="0"/>
          <a:chExt cx="0" cy="0"/>
        </a:xfrm>
      </p:grpSpPr>
      <p:sp>
        <p:nvSpPr>
          <p:cNvPr id="301" name="Google Shape;301;p35"/>
          <p:cNvSpPr txBox="1"/>
          <p:nvPr>
            <p:ph type="title"/>
          </p:nvPr>
        </p:nvSpPr>
        <p:spPr>
          <a:xfrm>
            <a:off x="311700" y="445025"/>
            <a:ext cx="8520600" cy="613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302" name="Google Shape;302;p35"/>
          <p:cNvSpPr txBox="1"/>
          <p:nvPr>
            <p:ph idx="1" type="body"/>
          </p:nvPr>
        </p:nvSpPr>
        <p:spPr>
          <a:xfrm>
            <a:off x="311700" y="1171600"/>
            <a:ext cx="8520600" cy="33972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303" name="Google Shape;303;p35"/>
          <p:cNvPicPr preferRelativeResize="0"/>
          <p:nvPr/>
        </p:nvPicPr>
        <p:blipFill rotWithShape="1">
          <a:blip r:embed="rId3">
            <a:alphaModFix/>
          </a:blip>
          <a:srcRect b="0" l="0" r="0" t="0"/>
          <a:stretch/>
        </p:blipFill>
        <p:spPr>
          <a:xfrm>
            <a:off x="656473" y="1071663"/>
            <a:ext cx="7831048" cy="3000174"/>
          </a:xfrm>
          <a:prstGeom prst="rect">
            <a:avLst/>
          </a:prstGeom>
          <a:noFill/>
          <a:ln>
            <a:noFill/>
          </a:ln>
        </p:spPr>
      </p:pic>
      <p:sp>
        <p:nvSpPr>
          <p:cNvPr id="304" name="Google Shape;304;p35"/>
          <p:cNvSpPr txBox="1"/>
          <p:nvPr/>
        </p:nvSpPr>
        <p:spPr>
          <a:xfrm>
            <a:off x="1197050" y="3472500"/>
            <a:ext cx="949500" cy="3387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latin typeface="Old Standard TT"/>
                <a:ea typeface="Old Standard TT"/>
                <a:cs typeface="Old Standard TT"/>
                <a:sym typeface="Old Standard TT"/>
              </a:rPr>
              <a:t>Mary’s River</a:t>
            </a:r>
            <a:endParaRPr sz="1000">
              <a:latin typeface="Old Standard TT"/>
              <a:ea typeface="Old Standard TT"/>
              <a:cs typeface="Old Standard TT"/>
              <a:sym typeface="Old Standard TT"/>
            </a:endParaRPr>
          </a:p>
        </p:txBody>
      </p:sp>
      <p:sp>
        <p:nvSpPr>
          <p:cNvPr id="305" name="Google Shape;305;p35"/>
          <p:cNvSpPr txBox="1"/>
          <p:nvPr/>
        </p:nvSpPr>
        <p:spPr>
          <a:xfrm>
            <a:off x="2403800" y="3472500"/>
            <a:ext cx="993000" cy="3387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latin typeface="Old Standard TT"/>
                <a:ea typeface="Old Standard TT"/>
                <a:cs typeface="Old Standard TT"/>
                <a:sym typeface="Old Standard TT"/>
              </a:rPr>
              <a:t>White </a:t>
            </a:r>
            <a:r>
              <a:rPr lang="en" sz="1000">
                <a:latin typeface="Old Standard TT"/>
                <a:ea typeface="Old Standard TT"/>
                <a:cs typeface="Old Standard TT"/>
                <a:sym typeface="Old Standard TT"/>
              </a:rPr>
              <a:t>River</a:t>
            </a:r>
            <a:endParaRPr sz="1000">
              <a:latin typeface="Old Standard TT"/>
              <a:ea typeface="Old Standard TT"/>
              <a:cs typeface="Old Standard TT"/>
              <a:sym typeface="Old Standard TT"/>
            </a:endParaRPr>
          </a:p>
        </p:txBody>
      </p:sp>
      <p:sp>
        <p:nvSpPr>
          <p:cNvPr id="306" name="Google Shape;306;p35"/>
          <p:cNvSpPr txBox="1"/>
          <p:nvPr/>
        </p:nvSpPr>
        <p:spPr>
          <a:xfrm>
            <a:off x="5226975" y="3363700"/>
            <a:ext cx="1064100" cy="3387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latin typeface="Old Standard TT"/>
                <a:ea typeface="Old Standard TT"/>
                <a:cs typeface="Old Standard TT"/>
                <a:sym typeface="Old Standard TT"/>
              </a:rPr>
              <a:t>Mary’s River</a:t>
            </a:r>
            <a:endParaRPr sz="1000">
              <a:latin typeface="Old Standard TT"/>
              <a:ea typeface="Old Standard TT"/>
              <a:cs typeface="Old Standard TT"/>
              <a:sym typeface="Old Standard TT"/>
            </a:endParaRPr>
          </a:p>
        </p:txBody>
      </p:sp>
      <p:sp>
        <p:nvSpPr>
          <p:cNvPr id="307" name="Google Shape;307;p35"/>
          <p:cNvSpPr txBox="1"/>
          <p:nvPr/>
        </p:nvSpPr>
        <p:spPr>
          <a:xfrm>
            <a:off x="6510900" y="3411300"/>
            <a:ext cx="949500" cy="3387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latin typeface="Old Standard TT"/>
                <a:ea typeface="Old Standard TT"/>
                <a:cs typeface="Old Standard TT"/>
                <a:sym typeface="Old Standard TT"/>
              </a:rPr>
              <a:t>White </a:t>
            </a:r>
            <a:r>
              <a:rPr lang="en" sz="1000">
                <a:latin typeface="Old Standard TT"/>
                <a:ea typeface="Old Standard TT"/>
                <a:cs typeface="Old Standard TT"/>
                <a:sym typeface="Old Standard TT"/>
              </a:rPr>
              <a:t>River</a:t>
            </a:r>
            <a:endParaRPr sz="1000">
              <a:latin typeface="Old Standard TT"/>
              <a:ea typeface="Old Standard TT"/>
              <a:cs typeface="Old Standard TT"/>
              <a:sym typeface="Old Standard TT"/>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1" name="Shape 311"/>
        <p:cNvGrpSpPr/>
        <p:nvPr/>
      </p:nvGrpSpPr>
      <p:grpSpPr>
        <a:xfrm>
          <a:off x="0" y="0"/>
          <a:ext cx="0" cy="0"/>
          <a:chOff x="0" y="0"/>
          <a:chExt cx="0" cy="0"/>
        </a:xfrm>
      </p:grpSpPr>
      <p:sp>
        <p:nvSpPr>
          <p:cNvPr id="312" name="Google Shape;312;p36"/>
          <p:cNvSpPr txBox="1"/>
          <p:nvPr>
            <p:ph type="title"/>
          </p:nvPr>
        </p:nvSpPr>
        <p:spPr>
          <a:xfrm>
            <a:off x="311700" y="445025"/>
            <a:ext cx="8520600" cy="613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36666"/>
              <a:buFont typeface="Arial"/>
              <a:buNone/>
            </a:pPr>
            <a:r>
              <a:rPr lang="en"/>
              <a:t>Antibiotic Resistance</a:t>
            </a:r>
            <a:endParaRPr/>
          </a:p>
          <a:p>
            <a:pPr indent="0" lvl="0" marL="0" rtl="0" algn="l">
              <a:spcBef>
                <a:spcPts val="0"/>
              </a:spcBef>
              <a:spcAft>
                <a:spcPts val="0"/>
              </a:spcAft>
              <a:buNone/>
            </a:pPr>
            <a:r>
              <a:t/>
            </a:r>
            <a:endParaRPr/>
          </a:p>
        </p:txBody>
      </p:sp>
      <p:sp>
        <p:nvSpPr>
          <p:cNvPr id="313" name="Google Shape;313;p36"/>
          <p:cNvSpPr txBox="1"/>
          <p:nvPr>
            <p:ph idx="1" type="body"/>
          </p:nvPr>
        </p:nvSpPr>
        <p:spPr>
          <a:xfrm>
            <a:off x="311700" y="1171600"/>
            <a:ext cx="8520600" cy="33972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314" name="Google Shape;314;p36"/>
          <p:cNvPicPr preferRelativeResize="0"/>
          <p:nvPr/>
        </p:nvPicPr>
        <p:blipFill rotWithShape="1">
          <a:blip r:embed="rId3">
            <a:alphaModFix/>
          </a:blip>
          <a:srcRect b="0" l="0" r="0" t="0"/>
          <a:stretch/>
        </p:blipFill>
        <p:spPr>
          <a:xfrm>
            <a:off x="3694425" y="1105850"/>
            <a:ext cx="4713737" cy="3462949"/>
          </a:xfrm>
          <a:prstGeom prst="rect">
            <a:avLst/>
          </a:prstGeom>
          <a:noFill/>
          <a:ln>
            <a:noFill/>
          </a:ln>
        </p:spPr>
      </p:pic>
      <p:pic>
        <p:nvPicPr>
          <p:cNvPr id="315" name="Google Shape;315;p36"/>
          <p:cNvPicPr preferRelativeResize="0"/>
          <p:nvPr/>
        </p:nvPicPr>
        <p:blipFill rotWithShape="1">
          <a:blip r:embed="rId4">
            <a:alphaModFix/>
          </a:blip>
          <a:srcRect b="0" l="0" r="0" t="0"/>
          <a:stretch/>
        </p:blipFill>
        <p:spPr>
          <a:xfrm>
            <a:off x="311700" y="1105850"/>
            <a:ext cx="3382724" cy="3462949"/>
          </a:xfrm>
          <a:prstGeom prst="rect">
            <a:avLst/>
          </a:prstGeom>
          <a:noFill/>
          <a:ln>
            <a:noFill/>
          </a:ln>
        </p:spPr>
      </p:pic>
      <p:sp>
        <p:nvSpPr>
          <p:cNvPr id="316" name="Google Shape;316;p36"/>
          <p:cNvSpPr txBox="1"/>
          <p:nvPr/>
        </p:nvSpPr>
        <p:spPr>
          <a:xfrm>
            <a:off x="989325" y="3887925"/>
            <a:ext cx="949500" cy="3387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latin typeface="Old Standard TT"/>
                <a:ea typeface="Old Standard TT"/>
                <a:cs typeface="Old Standard TT"/>
                <a:sym typeface="Old Standard TT"/>
              </a:rPr>
              <a:t>Mary’s River</a:t>
            </a:r>
            <a:endParaRPr sz="1000">
              <a:latin typeface="Old Standard TT"/>
              <a:ea typeface="Old Standard TT"/>
              <a:cs typeface="Old Standard TT"/>
              <a:sym typeface="Old Standard TT"/>
            </a:endParaRPr>
          </a:p>
        </p:txBody>
      </p:sp>
      <p:sp>
        <p:nvSpPr>
          <p:cNvPr id="317" name="Google Shape;317;p36"/>
          <p:cNvSpPr txBox="1"/>
          <p:nvPr/>
        </p:nvSpPr>
        <p:spPr>
          <a:xfrm>
            <a:off x="1938825" y="3887925"/>
            <a:ext cx="949500" cy="3387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latin typeface="Old Standard TT"/>
                <a:ea typeface="Old Standard TT"/>
                <a:cs typeface="Old Standard TT"/>
                <a:sym typeface="Old Standard TT"/>
              </a:rPr>
              <a:t>White</a:t>
            </a:r>
            <a:r>
              <a:rPr lang="en" sz="1000">
                <a:latin typeface="Old Standard TT"/>
                <a:ea typeface="Old Standard TT"/>
                <a:cs typeface="Old Standard TT"/>
                <a:sym typeface="Old Standard TT"/>
              </a:rPr>
              <a:t> River</a:t>
            </a:r>
            <a:endParaRPr sz="1000">
              <a:latin typeface="Old Standard TT"/>
              <a:ea typeface="Old Standard TT"/>
              <a:cs typeface="Old Standard TT"/>
              <a:sym typeface="Old Standard TT"/>
            </a:endParaRPr>
          </a:p>
        </p:txBody>
      </p:sp>
      <p:sp>
        <p:nvSpPr>
          <p:cNvPr id="318" name="Google Shape;318;p36"/>
          <p:cNvSpPr txBox="1"/>
          <p:nvPr/>
        </p:nvSpPr>
        <p:spPr>
          <a:xfrm rot="-2700000">
            <a:off x="3744825" y="3838522"/>
            <a:ext cx="1167999" cy="338563"/>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latin typeface="Old Standard TT"/>
                <a:ea typeface="Old Standard TT"/>
                <a:cs typeface="Old Standard TT"/>
                <a:sym typeface="Old Standard TT"/>
              </a:rPr>
              <a:t>Mary’s River</a:t>
            </a:r>
            <a:endParaRPr sz="1000">
              <a:latin typeface="Old Standard TT"/>
              <a:ea typeface="Old Standard TT"/>
              <a:cs typeface="Old Standard TT"/>
              <a:sym typeface="Old Standard TT"/>
            </a:endParaRPr>
          </a:p>
        </p:txBody>
      </p:sp>
      <p:sp>
        <p:nvSpPr>
          <p:cNvPr id="319" name="Google Shape;319;p36"/>
          <p:cNvSpPr txBox="1"/>
          <p:nvPr/>
        </p:nvSpPr>
        <p:spPr>
          <a:xfrm rot="-2700000">
            <a:off x="5001398" y="3843217"/>
            <a:ext cx="949503" cy="338563"/>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latin typeface="Old Standard TT"/>
                <a:ea typeface="Old Standard TT"/>
                <a:cs typeface="Old Standard TT"/>
                <a:sym typeface="Old Standard TT"/>
              </a:rPr>
              <a:t>White </a:t>
            </a:r>
            <a:r>
              <a:rPr lang="en" sz="1000">
                <a:latin typeface="Old Standard TT"/>
                <a:ea typeface="Old Standard TT"/>
                <a:cs typeface="Old Standard TT"/>
                <a:sym typeface="Old Standard TT"/>
              </a:rPr>
              <a:t>River</a:t>
            </a:r>
            <a:endParaRPr sz="1000">
              <a:latin typeface="Old Standard TT"/>
              <a:ea typeface="Old Standard TT"/>
              <a:cs typeface="Old Standard TT"/>
              <a:sym typeface="Old Standard TT"/>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3" name="Shape 323"/>
        <p:cNvGrpSpPr/>
        <p:nvPr/>
      </p:nvGrpSpPr>
      <p:grpSpPr>
        <a:xfrm>
          <a:off x="0" y="0"/>
          <a:ext cx="0" cy="0"/>
          <a:chOff x="0" y="0"/>
          <a:chExt cx="0" cy="0"/>
        </a:xfrm>
      </p:grpSpPr>
      <p:sp>
        <p:nvSpPr>
          <p:cNvPr id="324" name="Google Shape;324;p37"/>
          <p:cNvSpPr txBox="1"/>
          <p:nvPr>
            <p:ph type="title"/>
          </p:nvPr>
        </p:nvSpPr>
        <p:spPr>
          <a:xfrm>
            <a:off x="311700" y="445025"/>
            <a:ext cx="8520600" cy="613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Antibiotic Resistance</a:t>
            </a:r>
            <a:endParaRPr/>
          </a:p>
        </p:txBody>
      </p:sp>
      <p:sp>
        <p:nvSpPr>
          <p:cNvPr id="325" name="Google Shape;325;p37"/>
          <p:cNvSpPr txBox="1"/>
          <p:nvPr>
            <p:ph idx="1" type="body"/>
          </p:nvPr>
        </p:nvSpPr>
        <p:spPr>
          <a:xfrm>
            <a:off x="311700" y="1171600"/>
            <a:ext cx="8520600" cy="3397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Learned</a:t>
            </a:r>
            <a:endParaRPr/>
          </a:p>
          <a:p>
            <a:pPr indent="-342900" lvl="0" marL="457200" rtl="0" algn="l">
              <a:spcBef>
                <a:spcPts val="1200"/>
              </a:spcBef>
              <a:spcAft>
                <a:spcPts val="0"/>
              </a:spcAft>
              <a:buSzPts val="1800"/>
              <a:buChar char="●"/>
            </a:pPr>
            <a:r>
              <a:rPr lang="en"/>
              <a:t>With more disturbed land use, the associated watershed had higher levels of antibiotic resistance. </a:t>
            </a:r>
            <a:endParaRPr/>
          </a:p>
          <a:p>
            <a:pPr indent="0" lvl="0" marL="0" rtl="0" algn="l">
              <a:spcBef>
                <a:spcPts val="1200"/>
              </a:spcBef>
              <a:spcAft>
                <a:spcPts val="0"/>
              </a:spcAft>
              <a:buNone/>
            </a:pPr>
            <a:r>
              <a:rPr lang="en"/>
              <a:t>Continuing items</a:t>
            </a:r>
            <a:endParaRPr/>
          </a:p>
          <a:p>
            <a:pPr indent="-342900" lvl="0" marL="457200" rtl="0" algn="l">
              <a:spcBef>
                <a:spcPts val="1200"/>
              </a:spcBef>
              <a:spcAft>
                <a:spcPts val="0"/>
              </a:spcAft>
              <a:buSzPts val="1800"/>
              <a:buChar char="●"/>
            </a:pPr>
            <a:r>
              <a:rPr lang="en"/>
              <a:t>Genomic sequencing to identify markers of antibiotic resistance in </a:t>
            </a:r>
            <a:r>
              <a:rPr i="1" lang="en"/>
              <a:t>E. coli</a:t>
            </a:r>
            <a:endParaRPr i="1"/>
          </a:p>
          <a:p>
            <a:pPr indent="-342900" lvl="0" marL="457200" rtl="0" algn="l">
              <a:spcBef>
                <a:spcPts val="0"/>
              </a:spcBef>
              <a:spcAft>
                <a:spcPts val="0"/>
              </a:spcAft>
              <a:buSzPts val="1800"/>
              <a:buChar char="●"/>
            </a:pPr>
            <a:r>
              <a:rPr lang="en"/>
              <a:t>Multi-year phenotypic changes </a:t>
            </a:r>
            <a:endParaRPr/>
          </a:p>
          <a:p>
            <a:pPr indent="-342900" lvl="0" marL="457200" rtl="0" algn="l">
              <a:spcBef>
                <a:spcPts val="0"/>
              </a:spcBef>
              <a:spcAft>
                <a:spcPts val="0"/>
              </a:spcAft>
              <a:buSzPts val="1800"/>
              <a:buChar char="●"/>
            </a:pPr>
            <a:r>
              <a:rPr lang="en"/>
              <a:t>Resistance pattern vs land use fecal sampling </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9" name="Shape 329"/>
        <p:cNvGrpSpPr/>
        <p:nvPr/>
      </p:nvGrpSpPr>
      <p:grpSpPr>
        <a:xfrm>
          <a:off x="0" y="0"/>
          <a:ext cx="0" cy="0"/>
          <a:chOff x="0" y="0"/>
          <a:chExt cx="0" cy="0"/>
        </a:xfrm>
      </p:grpSpPr>
      <p:sp>
        <p:nvSpPr>
          <p:cNvPr id="330" name="Google Shape;330;p38"/>
          <p:cNvSpPr txBox="1"/>
          <p:nvPr>
            <p:ph type="title"/>
          </p:nvPr>
        </p:nvSpPr>
        <p:spPr>
          <a:xfrm>
            <a:off x="311700" y="445025"/>
            <a:ext cx="8520600" cy="613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Waterborne Pathogens: </a:t>
            </a:r>
            <a:r>
              <a:rPr i="1" lang="en"/>
              <a:t>Giardia</a:t>
            </a:r>
            <a:endParaRPr i="1"/>
          </a:p>
        </p:txBody>
      </p:sp>
      <p:sp>
        <p:nvSpPr>
          <p:cNvPr id="331" name="Google Shape;331;p38"/>
          <p:cNvSpPr txBox="1"/>
          <p:nvPr>
            <p:ph idx="1" type="body"/>
          </p:nvPr>
        </p:nvSpPr>
        <p:spPr>
          <a:xfrm>
            <a:off x="311700" y="1171600"/>
            <a:ext cx="3805200" cy="31245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i="1" lang="en"/>
              <a:t>Giardia </a:t>
            </a:r>
            <a:r>
              <a:rPr lang="en"/>
              <a:t>is a zoonotic protozoa that infects the GI tract</a:t>
            </a:r>
            <a:endParaRPr i="1"/>
          </a:p>
          <a:p>
            <a:pPr indent="-342900" lvl="0" marL="457200" rtl="0" algn="l">
              <a:spcBef>
                <a:spcPts val="0"/>
              </a:spcBef>
              <a:spcAft>
                <a:spcPts val="0"/>
              </a:spcAft>
              <a:buSzPts val="1800"/>
              <a:buChar char="●"/>
            </a:pPr>
            <a:r>
              <a:rPr lang="en"/>
              <a:t>Transmission</a:t>
            </a:r>
            <a:endParaRPr/>
          </a:p>
          <a:p>
            <a:pPr indent="-317500" lvl="1" marL="914400" rtl="0" algn="l">
              <a:spcBef>
                <a:spcPts val="0"/>
              </a:spcBef>
              <a:spcAft>
                <a:spcPts val="0"/>
              </a:spcAft>
              <a:buSzPts val="1400"/>
              <a:buChar char="○"/>
            </a:pPr>
            <a:r>
              <a:rPr lang="en"/>
              <a:t>Fecal-oral</a:t>
            </a:r>
            <a:endParaRPr/>
          </a:p>
          <a:p>
            <a:pPr indent="-317500" lvl="1" marL="914400" rtl="0" algn="l">
              <a:spcBef>
                <a:spcPts val="0"/>
              </a:spcBef>
              <a:spcAft>
                <a:spcPts val="0"/>
              </a:spcAft>
              <a:buSzPts val="1400"/>
              <a:buChar char="○"/>
            </a:pPr>
            <a:r>
              <a:rPr lang="en"/>
              <a:t>Direct or indirect</a:t>
            </a:r>
            <a:endParaRPr/>
          </a:p>
        </p:txBody>
      </p:sp>
      <p:pic>
        <p:nvPicPr>
          <p:cNvPr id="332" name="Google Shape;332;p38"/>
          <p:cNvPicPr preferRelativeResize="0"/>
          <p:nvPr/>
        </p:nvPicPr>
        <p:blipFill rotWithShape="1">
          <a:blip r:embed="rId3">
            <a:alphaModFix/>
          </a:blip>
          <a:srcRect b="0" l="3993" r="1808" t="0"/>
          <a:stretch/>
        </p:blipFill>
        <p:spPr>
          <a:xfrm>
            <a:off x="4266288" y="1058227"/>
            <a:ext cx="4877713" cy="3971900"/>
          </a:xfrm>
          <a:prstGeom prst="rect">
            <a:avLst/>
          </a:prstGeom>
          <a:noFill/>
          <a:ln cap="flat" cmpd="sng" w="9525">
            <a:solidFill>
              <a:schemeClr val="dk1"/>
            </a:solidFill>
            <a:prstDash val="solid"/>
            <a:round/>
            <a:headEnd len="sm" w="sm" type="none"/>
            <a:tailEnd len="sm" w="sm" type="none"/>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6" name="Shape 336"/>
        <p:cNvGrpSpPr/>
        <p:nvPr/>
      </p:nvGrpSpPr>
      <p:grpSpPr>
        <a:xfrm>
          <a:off x="0" y="0"/>
          <a:ext cx="0" cy="0"/>
          <a:chOff x="0" y="0"/>
          <a:chExt cx="0" cy="0"/>
        </a:xfrm>
      </p:grpSpPr>
      <p:sp>
        <p:nvSpPr>
          <p:cNvPr id="337" name="Google Shape;337;p39"/>
          <p:cNvSpPr txBox="1"/>
          <p:nvPr>
            <p:ph type="title"/>
          </p:nvPr>
        </p:nvSpPr>
        <p:spPr>
          <a:xfrm>
            <a:off x="311700" y="-75275"/>
            <a:ext cx="8520600" cy="613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Waterborne Pathogens: </a:t>
            </a:r>
            <a:r>
              <a:rPr i="1" lang="en"/>
              <a:t>Cryptosporidium</a:t>
            </a:r>
            <a:endParaRPr i="1"/>
          </a:p>
        </p:txBody>
      </p:sp>
      <p:pic>
        <p:nvPicPr>
          <p:cNvPr id="338" name="Google Shape;338;p39"/>
          <p:cNvPicPr preferRelativeResize="0"/>
          <p:nvPr/>
        </p:nvPicPr>
        <p:blipFill>
          <a:blip r:embed="rId3">
            <a:alphaModFix/>
          </a:blip>
          <a:stretch>
            <a:fillRect/>
          </a:stretch>
        </p:blipFill>
        <p:spPr>
          <a:xfrm>
            <a:off x="-61100" y="1626125"/>
            <a:ext cx="2186898" cy="3413325"/>
          </a:xfrm>
          <a:prstGeom prst="rect">
            <a:avLst/>
          </a:prstGeom>
          <a:noFill/>
          <a:ln>
            <a:noFill/>
          </a:ln>
        </p:spPr>
      </p:pic>
      <p:sp>
        <p:nvSpPr>
          <p:cNvPr id="339" name="Google Shape;339;p39"/>
          <p:cNvSpPr txBox="1"/>
          <p:nvPr/>
        </p:nvSpPr>
        <p:spPr>
          <a:xfrm>
            <a:off x="0" y="312150"/>
            <a:ext cx="57447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a:p>
            <a:pPr indent="-317500" lvl="0" marL="457200" rtl="0" algn="l">
              <a:spcBef>
                <a:spcPts val="0"/>
              </a:spcBef>
              <a:spcAft>
                <a:spcPts val="0"/>
              </a:spcAft>
              <a:buSzPts val="1400"/>
              <a:buChar char="●"/>
            </a:pPr>
            <a:r>
              <a:rPr b="1" lang="en"/>
              <a:t>Subtype families:</a:t>
            </a:r>
            <a:r>
              <a:rPr lang="en"/>
              <a:t> For </a:t>
            </a:r>
            <a:r>
              <a:rPr i="1" lang="en"/>
              <a:t>C. parvum</a:t>
            </a:r>
            <a:r>
              <a:rPr lang="en"/>
              <a:t>, IIa, IIb, IIc, etc., and for </a:t>
            </a:r>
            <a:r>
              <a:rPr i="1" lang="en"/>
              <a:t>C. hominis</a:t>
            </a:r>
            <a:r>
              <a:rPr lang="en"/>
              <a:t> Ia, Ib, Ic, etc.</a:t>
            </a:r>
            <a:endParaRPr/>
          </a:p>
        </p:txBody>
      </p:sp>
      <p:pic>
        <p:nvPicPr>
          <p:cNvPr id="340" name="Google Shape;340;p39"/>
          <p:cNvPicPr preferRelativeResize="0"/>
          <p:nvPr/>
        </p:nvPicPr>
        <p:blipFill>
          <a:blip r:embed="rId4">
            <a:alphaModFix/>
          </a:blip>
          <a:stretch>
            <a:fillRect/>
          </a:stretch>
        </p:blipFill>
        <p:spPr>
          <a:xfrm>
            <a:off x="5744700" y="401375"/>
            <a:ext cx="3399301" cy="4638075"/>
          </a:xfrm>
          <a:prstGeom prst="rect">
            <a:avLst/>
          </a:prstGeom>
          <a:noFill/>
          <a:ln>
            <a:noFill/>
          </a:ln>
        </p:spPr>
      </p:pic>
      <p:pic>
        <p:nvPicPr>
          <p:cNvPr id="341" name="Google Shape;341;p39"/>
          <p:cNvPicPr preferRelativeResize="0"/>
          <p:nvPr/>
        </p:nvPicPr>
        <p:blipFill>
          <a:blip r:embed="rId5">
            <a:alphaModFix/>
          </a:blip>
          <a:stretch>
            <a:fillRect/>
          </a:stretch>
        </p:blipFill>
        <p:spPr>
          <a:xfrm>
            <a:off x="2235600" y="1626125"/>
            <a:ext cx="3399300" cy="341332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5" name="Shape 345"/>
        <p:cNvGrpSpPr/>
        <p:nvPr/>
      </p:nvGrpSpPr>
      <p:grpSpPr>
        <a:xfrm>
          <a:off x="0" y="0"/>
          <a:ext cx="0" cy="0"/>
          <a:chOff x="0" y="0"/>
          <a:chExt cx="0" cy="0"/>
        </a:xfrm>
      </p:grpSpPr>
      <p:sp>
        <p:nvSpPr>
          <p:cNvPr id="346" name="Google Shape;346;p40"/>
          <p:cNvSpPr txBox="1"/>
          <p:nvPr>
            <p:ph type="title"/>
          </p:nvPr>
        </p:nvSpPr>
        <p:spPr>
          <a:xfrm>
            <a:off x="311700" y="445025"/>
            <a:ext cx="8520600" cy="613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Waterborne Pathogens: </a:t>
            </a:r>
            <a:r>
              <a:rPr i="1" lang="en"/>
              <a:t>Cryptosporidium</a:t>
            </a:r>
            <a:r>
              <a:rPr lang="en"/>
              <a:t> and </a:t>
            </a:r>
            <a:r>
              <a:rPr i="1" lang="en"/>
              <a:t>Giardia</a:t>
            </a:r>
            <a:endParaRPr i="1"/>
          </a:p>
        </p:txBody>
      </p:sp>
      <p:sp>
        <p:nvSpPr>
          <p:cNvPr id="347" name="Google Shape;347;p40"/>
          <p:cNvSpPr txBox="1"/>
          <p:nvPr>
            <p:ph idx="1" type="body"/>
          </p:nvPr>
        </p:nvSpPr>
        <p:spPr>
          <a:xfrm>
            <a:off x="311700" y="1171600"/>
            <a:ext cx="8520600" cy="3397200"/>
          </a:xfrm>
          <a:prstGeom prst="rect">
            <a:avLst/>
          </a:prstGeom>
        </p:spPr>
        <p:txBody>
          <a:bodyPr anchorCtr="0" anchor="t" bIns="91425" lIns="91425" spcFirstLastPara="1" rIns="91425" wrap="square" tIns="91425">
            <a:normAutofit lnSpcReduction="20000"/>
          </a:bodyPr>
          <a:lstStyle/>
          <a:p>
            <a:pPr indent="0" lvl="0" marL="0" rtl="0" algn="l">
              <a:lnSpc>
                <a:spcPct val="115000"/>
              </a:lnSpc>
              <a:spcBef>
                <a:spcPts val="0"/>
              </a:spcBef>
              <a:spcAft>
                <a:spcPts val="0"/>
              </a:spcAft>
              <a:buClr>
                <a:schemeClr val="dk1"/>
              </a:buClr>
              <a:buSzPts val="1100"/>
              <a:buFont typeface="Arial"/>
              <a:buNone/>
            </a:pPr>
            <a:r>
              <a:rPr b="1" lang="en" sz="2400"/>
              <a:t>Objective of Study: </a:t>
            </a:r>
            <a:r>
              <a:rPr lang="en" sz="2200">
                <a:solidFill>
                  <a:srgbClr val="0A0B06"/>
                </a:solidFill>
              </a:rPr>
              <a:t>Does </a:t>
            </a:r>
            <a:r>
              <a:rPr i="1" lang="en" sz="2200">
                <a:solidFill>
                  <a:srgbClr val="0A0B06"/>
                </a:solidFill>
              </a:rPr>
              <a:t>Giardia </a:t>
            </a:r>
            <a:r>
              <a:rPr lang="en" sz="2200">
                <a:solidFill>
                  <a:srgbClr val="0A0B06"/>
                </a:solidFill>
              </a:rPr>
              <a:t>and </a:t>
            </a:r>
            <a:r>
              <a:rPr i="1" lang="en" sz="2200">
                <a:solidFill>
                  <a:srgbClr val="0A0B06"/>
                </a:solidFill>
              </a:rPr>
              <a:t>Crypto </a:t>
            </a:r>
            <a:r>
              <a:rPr lang="en" sz="2200">
                <a:solidFill>
                  <a:srgbClr val="0A0B06"/>
                </a:solidFill>
              </a:rPr>
              <a:t>presence and species abundance change over a land-use gradient from </a:t>
            </a:r>
            <a:r>
              <a:rPr b="1" lang="en" sz="2200">
                <a:solidFill>
                  <a:srgbClr val="0A0B06"/>
                </a:solidFill>
              </a:rPr>
              <a:t>low</a:t>
            </a:r>
            <a:r>
              <a:rPr lang="en" sz="2200">
                <a:solidFill>
                  <a:srgbClr val="0A0B06"/>
                </a:solidFill>
              </a:rPr>
              <a:t> to </a:t>
            </a:r>
            <a:r>
              <a:rPr b="1" lang="en" sz="2200">
                <a:solidFill>
                  <a:srgbClr val="0A0B06"/>
                </a:solidFill>
              </a:rPr>
              <a:t>high disturbance</a:t>
            </a:r>
            <a:r>
              <a:rPr lang="en" sz="2200">
                <a:solidFill>
                  <a:srgbClr val="0A0B06"/>
                </a:solidFill>
              </a:rPr>
              <a:t>?</a:t>
            </a:r>
            <a:endParaRPr sz="2200">
              <a:solidFill>
                <a:srgbClr val="0A0B06"/>
              </a:solidFill>
            </a:endParaRPr>
          </a:p>
          <a:p>
            <a:pPr indent="-361950" lvl="0" marL="914400" rtl="0" algn="l">
              <a:lnSpc>
                <a:spcPct val="115000"/>
              </a:lnSpc>
              <a:spcBef>
                <a:spcPts val="1200"/>
              </a:spcBef>
              <a:spcAft>
                <a:spcPts val="0"/>
              </a:spcAft>
              <a:buClr>
                <a:srgbClr val="0A0B06"/>
              </a:buClr>
              <a:buSzPts val="2100"/>
              <a:buChar char="●"/>
            </a:pPr>
            <a:r>
              <a:rPr lang="en" sz="2100">
                <a:solidFill>
                  <a:srgbClr val="0A0B06"/>
                </a:solidFill>
              </a:rPr>
              <a:t>Expect to see higher strain diversity at low disturbance sites.</a:t>
            </a:r>
            <a:endParaRPr sz="2100">
              <a:solidFill>
                <a:srgbClr val="0A0B06"/>
              </a:solidFill>
            </a:endParaRPr>
          </a:p>
          <a:p>
            <a:pPr indent="0" lvl="0" marL="914400" rtl="0" algn="l">
              <a:lnSpc>
                <a:spcPct val="115000"/>
              </a:lnSpc>
              <a:spcBef>
                <a:spcPts val="1200"/>
              </a:spcBef>
              <a:spcAft>
                <a:spcPts val="0"/>
              </a:spcAft>
              <a:buNone/>
            </a:pPr>
            <a:r>
              <a:t/>
            </a:r>
            <a:endParaRPr sz="2100">
              <a:solidFill>
                <a:srgbClr val="0A0B06"/>
              </a:solidFill>
            </a:endParaRPr>
          </a:p>
          <a:p>
            <a:pPr indent="-361950" lvl="0" marL="914400" rtl="0" algn="l">
              <a:lnSpc>
                <a:spcPct val="115000"/>
              </a:lnSpc>
              <a:spcBef>
                <a:spcPts val="1200"/>
              </a:spcBef>
              <a:spcAft>
                <a:spcPts val="0"/>
              </a:spcAft>
              <a:buClr>
                <a:srgbClr val="0A0B06"/>
              </a:buClr>
              <a:buSzPts val="2100"/>
              <a:buChar char="●"/>
            </a:pPr>
            <a:r>
              <a:rPr lang="en" sz="2100">
                <a:solidFill>
                  <a:srgbClr val="0A0B06"/>
                </a:solidFill>
              </a:rPr>
              <a:t>Will determine what populations of people and animals are at risk in Oregon.</a:t>
            </a:r>
            <a:endParaRPr sz="2100">
              <a:solidFill>
                <a:srgbClr val="0A0B06"/>
              </a:solidFill>
            </a:endParaRPr>
          </a:p>
          <a:p>
            <a:pPr indent="0" lvl="0" marL="0" rtl="0" algn="l">
              <a:spcBef>
                <a:spcPts val="1200"/>
              </a:spcBef>
              <a:spcAft>
                <a:spcPts val="1200"/>
              </a:spcAft>
              <a:buClr>
                <a:schemeClr val="dk1"/>
              </a:buClr>
              <a:buSzPts val="1100"/>
              <a:buFont typeface="Arial"/>
              <a:buNone/>
            </a:pPr>
            <a:r>
              <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1" name="Shape 351"/>
        <p:cNvGrpSpPr/>
        <p:nvPr/>
      </p:nvGrpSpPr>
      <p:grpSpPr>
        <a:xfrm>
          <a:off x="0" y="0"/>
          <a:ext cx="0" cy="0"/>
          <a:chOff x="0" y="0"/>
          <a:chExt cx="0" cy="0"/>
        </a:xfrm>
      </p:grpSpPr>
      <p:sp>
        <p:nvSpPr>
          <p:cNvPr id="352" name="Google Shape;352;p41"/>
          <p:cNvSpPr txBox="1"/>
          <p:nvPr>
            <p:ph type="title"/>
          </p:nvPr>
        </p:nvSpPr>
        <p:spPr>
          <a:xfrm>
            <a:off x="311700" y="205325"/>
            <a:ext cx="8520600" cy="613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Waterborne Pathogens: Methods</a:t>
            </a:r>
            <a:endParaRPr/>
          </a:p>
        </p:txBody>
      </p:sp>
      <p:pic>
        <p:nvPicPr>
          <p:cNvPr id="353" name="Google Shape;353;p41"/>
          <p:cNvPicPr preferRelativeResize="0"/>
          <p:nvPr/>
        </p:nvPicPr>
        <p:blipFill rotWithShape="1">
          <a:blip r:embed="rId3">
            <a:alphaModFix/>
          </a:blip>
          <a:srcRect b="15416" l="12395" r="24778" t="9524"/>
          <a:stretch/>
        </p:blipFill>
        <p:spPr>
          <a:xfrm rot="-5400000">
            <a:off x="3317662" y="674914"/>
            <a:ext cx="769874" cy="1226348"/>
          </a:xfrm>
          <a:prstGeom prst="rect">
            <a:avLst/>
          </a:prstGeom>
          <a:noFill/>
          <a:ln>
            <a:noFill/>
          </a:ln>
        </p:spPr>
      </p:pic>
      <p:cxnSp>
        <p:nvCxnSpPr>
          <p:cNvPr id="354" name="Google Shape;354;p41"/>
          <p:cNvCxnSpPr>
            <a:stCxn id="355" idx="3"/>
            <a:endCxn id="356" idx="1"/>
          </p:cNvCxnSpPr>
          <p:nvPr/>
        </p:nvCxnSpPr>
        <p:spPr>
          <a:xfrm>
            <a:off x="3615825" y="4192350"/>
            <a:ext cx="699300" cy="0"/>
          </a:xfrm>
          <a:prstGeom prst="straightConnector1">
            <a:avLst/>
          </a:prstGeom>
          <a:noFill/>
          <a:ln cap="flat" cmpd="sng" w="38100">
            <a:solidFill>
              <a:schemeClr val="accent3"/>
            </a:solidFill>
            <a:prstDash val="solid"/>
            <a:round/>
            <a:headEnd len="med" w="med" type="none"/>
            <a:tailEnd len="med" w="med" type="triangle"/>
          </a:ln>
        </p:spPr>
      </p:cxnSp>
      <p:cxnSp>
        <p:nvCxnSpPr>
          <p:cNvPr id="357" name="Google Shape;357;p41"/>
          <p:cNvCxnSpPr>
            <a:stCxn id="358" idx="3"/>
            <a:endCxn id="359" idx="1"/>
          </p:cNvCxnSpPr>
          <p:nvPr/>
        </p:nvCxnSpPr>
        <p:spPr>
          <a:xfrm>
            <a:off x="2658700" y="1912716"/>
            <a:ext cx="1178100" cy="0"/>
          </a:xfrm>
          <a:prstGeom prst="straightConnector1">
            <a:avLst/>
          </a:prstGeom>
          <a:noFill/>
          <a:ln cap="flat" cmpd="sng" w="38100">
            <a:solidFill>
              <a:schemeClr val="accent3"/>
            </a:solidFill>
            <a:prstDash val="solid"/>
            <a:round/>
            <a:headEnd len="med" w="med" type="none"/>
            <a:tailEnd len="med" w="med" type="triangle"/>
          </a:ln>
        </p:spPr>
      </p:cxnSp>
      <p:cxnSp>
        <p:nvCxnSpPr>
          <p:cNvPr id="360" name="Google Shape;360;p41"/>
          <p:cNvCxnSpPr>
            <a:stCxn id="361" idx="2"/>
            <a:endCxn id="355" idx="0"/>
          </p:cNvCxnSpPr>
          <p:nvPr/>
        </p:nvCxnSpPr>
        <p:spPr>
          <a:xfrm rot="5400000">
            <a:off x="4145625" y="778749"/>
            <a:ext cx="1065000" cy="4754400"/>
          </a:xfrm>
          <a:prstGeom prst="bentConnector3">
            <a:avLst>
              <a:gd fmla="val 49995" name="adj1"/>
            </a:avLst>
          </a:prstGeom>
          <a:noFill/>
          <a:ln cap="flat" cmpd="sng" w="38100">
            <a:solidFill>
              <a:schemeClr val="accent3"/>
            </a:solidFill>
            <a:prstDash val="solid"/>
            <a:round/>
            <a:headEnd len="med" w="med" type="none"/>
            <a:tailEnd len="med" w="med" type="triangle"/>
          </a:ln>
        </p:spPr>
      </p:cxnSp>
      <p:pic>
        <p:nvPicPr>
          <p:cNvPr id="358" name="Google Shape;358;p41"/>
          <p:cNvPicPr preferRelativeResize="0"/>
          <p:nvPr/>
        </p:nvPicPr>
        <p:blipFill>
          <a:blip r:embed="rId4">
            <a:alphaModFix/>
          </a:blip>
          <a:stretch>
            <a:fillRect/>
          </a:stretch>
        </p:blipFill>
        <p:spPr>
          <a:xfrm>
            <a:off x="397275" y="903150"/>
            <a:ext cx="2261425" cy="2019132"/>
          </a:xfrm>
          <a:prstGeom prst="rect">
            <a:avLst/>
          </a:prstGeom>
          <a:noFill/>
          <a:ln>
            <a:noFill/>
          </a:ln>
        </p:spPr>
      </p:pic>
      <p:pic>
        <p:nvPicPr>
          <p:cNvPr id="362" name="Google Shape;362;p41"/>
          <p:cNvPicPr preferRelativeResize="0"/>
          <p:nvPr/>
        </p:nvPicPr>
        <p:blipFill rotWithShape="1">
          <a:blip r:embed="rId5">
            <a:alphaModFix/>
          </a:blip>
          <a:srcRect b="29853" l="26671" r="18177" t="26628"/>
          <a:stretch/>
        </p:blipFill>
        <p:spPr>
          <a:xfrm>
            <a:off x="5363950" y="903150"/>
            <a:ext cx="3382743" cy="2019125"/>
          </a:xfrm>
          <a:prstGeom prst="rect">
            <a:avLst/>
          </a:prstGeom>
          <a:noFill/>
          <a:ln>
            <a:noFill/>
          </a:ln>
        </p:spPr>
      </p:pic>
      <p:pic>
        <p:nvPicPr>
          <p:cNvPr id="355" name="Google Shape;355;p41"/>
          <p:cNvPicPr preferRelativeResize="0"/>
          <p:nvPr/>
        </p:nvPicPr>
        <p:blipFill rotWithShape="1">
          <a:blip r:embed="rId6">
            <a:alphaModFix/>
          </a:blip>
          <a:srcRect b="-7204" l="0" r="0" t="0"/>
          <a:stretch/>
        </p:blipFill>
        <p:spPr>
          <a:xfrm>
            <a:off x="986150" y="3688350"/>
            <a:ext cx="2629675" cy="1008000"/>
          </a:xfrm>
          <a:prstGeom prst="rect">
            <a:avLst/>
          </a:prstGeom>
          <a:noFill/>
          <a:ln>
            <a:noFill/>
          </a:ln>
        </p:spPr>
      </p:pic>
      <p:pic>
        <p:nvPicPr>
          <p:cNvPr id="359" name="Google Shape;359;p41"/>
          <p:cNvPicPr preferRelativeResize="0"/>
          <p:nvPr/>
        </p:nvPicPr>
        <p:blipFill rotWithShape="1">
          <a:blip r:embed="rId7">
            <a:alphaModFix/>
          </a:blip>
          <a:srcRect b="-5019" l="0" r="0" t="-16812"/>
          <a:stretch/>
        </p:blipFill>
        <p:spPr>
          <a:xfrm>
            <a:off x="3836850" y="903150"/>
            <a:ext cx="1657176" cy="2019125"/>
          </a:xfrm>
          <a:prstGeom prst="rect">
            <a:avLst/>
          </a:prstGeom>
          <a:noFill/>
          <a:ln>
            <a:noFill/>
          </a:ln>
        </p:spPr>
      </p:pic>
      <p:cxnSp>
        <p:nvCxnSpPr>
          <p:cNvPr id="363" name="Google Shape;363;p41"/>
          <p:cNvCxnSpPr/>
          <p:nvPr/>
        </p:nvCxnSpPr>
        <p:spPr>
          <a:xfrm>
            <a:off x="4678813" y="2354163"/>
            <a:ext cx="573000" cy="10800"/>
          </a:xfrm>
          <a:prstGeom prst="straightConnector1">
            <a:avLst/>
          </a:prstGeom>
          <a:noFill/>
          <a:ln cap="flat" cmpd="sng" w="38100">
            <a:solidFill>
              <a:schemeClr val="accent3"/>
            </a:solidFill>
            <a:prstDash val="solid"/>
            <a:round/>
            <a:headEnd len="med" w="med" type="none"/>
            <a:tailEnd len="med" w="med" type="triangle"/>
          </a:ln>
        </p:spPr>
      </p:cxnSp>
      <p:grpSp>
        <p:nvGrpSpPr>
          <p:cNvPr id="364" name="Google Shape;364;p41"/>
          <p:cNvGrpSpPr/>
          <p:nvPr/>
        </p:nvGrpSpPr>
        <p:grpSpPr>
          <a:xfrm>
            <a:off x="4315128" y="3360069"/>
            <a:ext cx="1300408" cy="1664545"/>
            <a:chOff x="5148901" y="2690787"/>
            <a:chExt cx="1471549" cy="1974550"/>
          </a:xfrm>
        </p:grpSpPr>
        <p:pic>
          <p:nvPicPr>
            <p:cNvPr id="356" name="Google Shape;356;p41"/>
            <p:cNvPicPr preferRelativeResize="0"/>
            <p:nvPr/>
          </p:nvPicPr>
          <p:blipFill rotWithShape="1">
            <a:blip r:embed="rId8">
              <a:alphaModFix/>
            </a:blip>
            <a:srcRect b="0" l="0" r="-19246" t="0"/>
            <a:stretch/>
          </p:blipFill>
          <p:spPr>
            <a:xfrm>
              <a:off x="5148901" y="2690787"/>
              <a:ext cx="1471549" cy="1974550"/>
            </a:xfrm>
            <a:prstGeom prst="rect">
              <a:avLst/>
            </a:prstGeom>
            <a:noFill/>
            <a:ln>
              <a:noFill/>
            </a:ln>
          </p:spPr>
        </p:pic>
        <p:pic>
          <p:nvPicPr>
            <p:cNvPr id="365" name="Google Shape;365;p41"/>
            <p:cNvPicPr preferRelativeResize="0"/>
            <p:nvPr/>
          </p:nvPicPr>
          <p:blipFill rotWithShape="1">
            <a:blip r:embed="rId9">
              <a:alphaModFix/>
            </a:blip>
            <a:srcRect b="11629" l="-8750" r="8749" t="-11630"/>
            <a:stretch/>
          </p:blipFill>
          <p:spPr>
            <a:xfrm rot="1237081">
              <a:off x="5983615" y="3823370"/>
              <a:ext cx="306600" cy="613199"/>
            </a:xfrm>
            <a:prstGeom prst="rect">
              <a:avLst/>
            </a:prstGeom>
            <a:noFill/>
            <a:ln>
              <a:noFill/>
            </a:ln>
          </p:spPr>
        </p:pic>
        <p:pic>
          <p:nvPicPr>
            <p:cNvPr id="366" name="Google Shape;366;p41"/>
            <p:cNvPicPr preferRelativeResize="0"/>
            <p:nvPr/>
          </p:nvPicPr>
          <p:blipFill>
            <a:blip r:embed="rId9">
              <a:alphaModFix/>
            </a:blip>
            <a:stretch>
              <a:fillRect/>
            </a:stretch>
          </p:blipFill>
          <p:spPr>
            <a:xfrm rot="1237081">
              <a:off x="5899932" y="3567375"/>
              <a:ext cx="306600" cy="613199"/>
            </a:xfrm>
            <a:prstGeom prst="rect">
              <a:avLst/>
            </a:prstGeom>
            <a:noFill/>
            <a:ln>
              <a:noFill/>
            </a:ln>
          </p:spPr>
        </p:pic>
      </p:grpSp>
      <p:pic>
        <p:nvPicPr>
          <p:cNvPr id="367" name="Google Shape;367;p41"/>
          <p:cNvPicPr preferRelativeResize="0"/>
          <p:nvPr/>
        </p:nvPicPr>
        <p:blipFill rotWithShape="1">
          <a:blip r:embed="rId10">
            <a:alphaModFix/>
          </a:blip>
          <a:srcRect b="7037" l="0" r="0" t="0"/>
          <a:stretch/>
        </p:blipFill>
        <p:spPr>
          <a:xfrm>
            <a:off x="6424875" y="3404037"/>
            <a:ext cx="2261424" cy="1576650"/>
          </a:xfrm>
          <a:prstGeom prst="rect">
            <a:avLst/>
          </a:prstGeom>
          <a:noFill/>
          <a:ln>
            <a:noFill/>
          </a:ln>
        </p:spPr>
      </p:pic>
      <p:cxnSp>
        <p:nvCxnSpPr>
          <p:cNvPr id="368" name="Google Shape;368;p41"/>
          <p:cNvCxnSpPr>
            <a:stCxn id="356" idx="3"/>
            <a:endCxn id="367" idx="1"/>
          </p:cNvCxnSpPr>
          <p:nvPr/>
        </p:nvCxnSpPr>
        <p:spPr>
          <a:xfrm>
            <a:off x="5615536" y="4192342"/>
            <a:ext cx="809400" cy="0"/>
          </a:xfrm>
          <a:prstGeom prst="straightConnector1">
            <a:avLst/>
          </a:prstGeom>
          <a:noFill/>
          <a:ln cap="flat" cmpd="sng" w="38100">
            <a:solidFill>
              <a:schemeClr val="accent3"/>
            </a:solidFill>
            <a:prstDash val="solid"/>
            <a:round/>
            <a:headEnd len="med" w="med" type="none"/>
            <a:tailEnd len="med" w="med" type="triangle"/>
          </a:ln>
        </p:spPr>
      </p:cxnSp>
      <p:pic>
        <p:nvPicPr>
          <p:cNvPr id="361" name="Google Shape;361;p41"/>
          <p:cNvPicPr preferRelativeResize="0"/>
          <p:nvPr/>
        </p:nvPicPr>
        <p:blipFill rotWithShape="1">
          <a:blip r:embed="rId5">
            <a:alphaModFix/>
          </a:blip>
          <a:srcRect b="39391" l="26671" r="18177" t="26627"/>
          <a:stretch/>
        </p:blipFill>
        <p:spPr>
          <a:xfrm>
            <a:off x="5363950" y="903150"/>
            <a:ext cx="3382751" cy="1720299"/>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2" name="Shape 372"/>
        <p:cNvGrpSpPr/>
        <p:nvPr/>
      </p:nvGrpSpPr>
      <p:grpSpPr>
        <a:xfrm>
          <a:off x="0" y="0"/>
          <a:ext cx="0" cy="0"/>
          <a:chOff x="0" y="0"/>
          <a:chExt cx="0" cy="0"/>
        </a:xfrm>
      </p:grpSpPr>
      <p:sp>
        <p:nvSpPr>
          <p:cNvPr id="373" name="Google Shape;373;p42"/>
          <p:cNvSpPr txBox="1"/>
          <p:nvPr>
            <p:ph type="title"/>
          </p:nvPr>
        </p:nvSpPr>
        <p:spPr>
          <a:xfrm>
            <a:off x="311700" y="162600"/>
            <a:ext cx="8520600" cy="613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White River Watershed Merifluor Results </a:t>
            </a:r>
            <a:endParaRPr/>
          </a:p>
        </p:txBody>
      </p:sp>
      <p:sp>
        <p:nvSpPr>
          <p:cNvPr id="374" name="Google Shape;374;p42"/>
          <p:cNvSpPr txBox="1"/>
          <p:nvPr>
            <p:ph idx="1" type="body"/>
          </p:nvPr>
        </p:nvSpPr>
        <p:spPr>
          <a:xfrm>
            <a:off x="311700" y="1171600"/>
            <a:ext cx="8520600" cy="3397200"/>
          </a:xfrm>
          <a:prstGeom prst="rect">
            <a:avLst/>
          </a:prstGeom>
        </p:spPr>
        <p:txBody>
          <a:bodyPr anchorCtr="0" anchor="t" bIns="91425" lIns="91425" spcFirstLastPara="1" rIns="91425" wrap="square" tIns="91425">
            <a:normAutofit/>
          </a:bodyPr>
          <a:lstStyle/>
          <a:p>
            <a:pPr indent="0" lvl="0" marL="0" rtl="0" algn="l">
              <a:lnSpc>
                <a:spcPct val="90000"/>
              </a:lnSpc>
              <a:spcBef>
                <a:spcPts val="500"/>
              </a:spcBef>
              <a:spcAft>
                <a:spcPts val="0"/>
              </a:spcAft>
              <a:buClr>
                <a:schemeClr val="dk1"/>
              </a:buClr>
              <a:buSzPts val="1100"/>
              <a:buFont typeface="Arial"/>
              <a:buNone/>
            </a:pPr>
            <a:r>
              <a:t/>
            </a:r>
            <a:endParaRPr sz="1700">
              <a:solidFill>
                <a:srgbClr val="0A0B06"/>
              </a:solidFill>
            </a:endParaRPr>
          </a:p>
          <a:p>
            <a:pPr indent="0" lvl="0" marL="0" rtl="0" algn="l">
              <a:spcBef>
                <a:spcPts val="0"/>
              </a:spcBef>
              <a:spcAft>
                <a:spcPts val="1200"/>
              </a:spcAft>
              <a:buNone/>
            </a:pPr>
            <a:r>
              <a:t/>
            </a:r>
            <a:endParaRPr/>
          </a:p>
        </p:txBody>
      </p:sp>
      <p:sp>
        <p:nvSpPr>
          <p:cNvPr id="375" name="Google Shape;375;p42"/>
          <p:cNvSpPr txBox="1"/>
          <p:nvPr/>
        </p:nvSpPr>
        <p:spPr>
          <a:xfrm>
            <a:off x="520200" y="935625"/>
            <a:ext cx="8312100" cy="29139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Clr>
                <a:schemeClr val="dk1"/>
              </a:buClr>
              <a:buSzPts val="1100"/>
              <a:buFont typeface="Arial"/>
              <a:buNone/>
            </a:pPr>
            <a:r>
              <a:rPr b="1" lang="en" sz="2100">
                <a:solidFill>
                  <a:schemeClr val="dk1"/>
                </a:solidFill>
              </a:rPr>
              <a:t>*</a:t>
            </a:r>
            <a:r>
              <a:rPr lang="en" sz="2000">
                <a:solidFill>
                  <a:schemeClr val="dk1"/>
                </a:solidFill>
              </a:rPr>
              <a:t>Procedure error occurred when doing Mary’s River samples, 18S rRNA gene will be used for PCR.*</a:t>
            </a:r>
            <a:endParaRPr sz="2000">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sz="2000">
              <a:solidFill>
                <a:schemeClr val="dk1"/>
              </a:solidFill>
            </a:endParaRPr>
          </a:p>
          <a:p>
            <a:pPr indent="0" lvl="0" marL="0" rtl="0" algn="l">
              <a:lnSpc>
                <a:spcPct val="115000"/>
              </a:lnSpc>
              <a:spcBef>
                <a:spcPts val="0"/>
              </a:spcBef>
              <a:spcAft>
                <a:spcPts val="0"/>
              </a:spcAft>
              <a:buClr>
                <a:schemeClr val="dk1"/>
              </a:buClr>
              <a:buSzPts val="1100"/>
              <a:buFont typeface="Arial"/>
              <a:buNone/>
            </a:pPr>
            <a:r>
              <a:rPr b="1" lang="en" sz="2100">
                <a:solidFill>
                  <a:schemeClr val="dk1"/>
                </a:solidFill>
              </a:rPr>
              <a:t>ANOVA Test Results:</a:t>
            </a:r>
            <a:endParaRPr b="1" sz="2100">
              <a:solidFill>
                <a:schemeClr val="dk1"/>
              </a:solidFill>
            </a:endParaRPr>
          </a:p>
          <a:p>
            <a:pPr indent="-355600" lvl="0" marL="457200" rtl="0" algn="l">
              <a:lnSpc>
                <a:spcPct val="115000"/>
              </a:lnSpc>
              <a:spcBef>
                <a:spcPts val="0"/>
              </a:spcBef>
              <a:spcAft>
                <a:spcPts val="0"/>
              </a:spcAft>
              <a:buClr>
                <a:schemeClr val="dk1"/>
              </a:buClr>
              <a:buSzPts val="2000"/>
              <a:buChar char="●"/>
            </a:pPr>
            <a:r>
              <a:rPr lang="en" sz="2000">
                <a:solidFill>
                  <a:schemeClr val="dk1"/>
                </a:solidFill>
              </a:rPr>
              <a:t>No significance for the presence of </a:t>
            </a:r>
            <a:r>
              <a:rPr i="1" lang="en" sz="2000">
                <a:solidFill>
                  <a:schemeClr val="dk1"/>
                </a:solidFill>
              </a:rPr>
              <a:t>Giardia</a:t>
            </a:r>
            <a:r>
              <a:rPr lang="en" sz="2000">
                <a:solidFill>
                  <a:schemeClr val="dk1"/>
                </a:solidFill>
              </a:rPr>
              <a:t> and </a:t>
            </a:r>
            <a:r>
              <a:rPr i="1" lang="en" sz="2000">
                <a:solidFill>
                  <a:schemeClr val="dk1"/>
                </a:solidFill>
              </a:rPr>
              <a:t>Crypto</a:t>
            </a:r>
            <a:r>
              <a:rPr lang="en" sz="2000">
                <a:solidFill>
                  <a:schemeClr val="dk1"/>
                </a:solidFill>
              </a:rPr>
              <a:t>.</a:t>
            </a:r>
            <a:endParaRPr sz="2000">
              <a:solidFill>
                <a:schemeClr val="dk1"/>
              </a:solidFill>
            </a:endParaRPr>
          </a:p>
          <a:p>
            <a:pPr indent="-355600" lvl="0" marL="457200" rtl="0" algn="l">
              <a:lnSpc>
                <a:spcPct val="115000"/>
              </a:lnSpc>
              <a:spcBef>
                <a:spcPts val="0"/>
              </a:spcBef>
              <a:spcAft>
                <a:spcPts val="0"/>
              </a:spcAft>
              <a:buClr>
                <a:schemeClr val="dk1"/>
              </a:buClr>
              <a:buSzPts val="2000"/>
              <a:buChar char="●"/>
            </a:pPr>
            <a:r>
              <a:rPr lang="en" sz="2000">
                <a:solidFill>
                  <a:schemeClr val="dk1"/>
                </a:solidFill>
              </a:rPr>
              <a:t>Giardia p-value: 0.684</a:t>
            </a:r>
            <a:endParaRPr sz="2000">
              <a:solidFill>
                <a:schemeClr val="dk1"/>
              </a:solidFill>
            </a:endParaRPr>
          </a:p>
          <a:p>
            <a:pPr indent="-355600" lvl="0" marL="457200" rtl="0" algn="l">
              <a:lnSpc>
                <a:spcPct val="115000"/>
              </a:lnSpc>
              <a:spcBef>
                <a:spcPts val="0"/>
              </a:spcBef>
              <a:spcAft>
                <a:spcPts val="0"/>
              </a:spcAft>
              <a:buClr>
                <a:schemeClr val="dk1"/>
              </a:buClr>
              <a:buSzPts val="2000"/>
              <a:buChar char="●"/>
            </a:pPr>
            <a:r>
              <a:rPr lang="en" sz="2000">
                <a:solidFill>
                  <a:schemeClr val="dk1"/>
                </a:solidFill>
              </a:rPr>
              <a:t>Crypto p-value: 0.507</a:t>
            </a:r>
            <a:endParaRPr sz="2000">
              <a:solidFill>
                <a:schemeClr val="dk1"/>
              </a:solidFill>
            </a:endParaRPr>
          </a:p>
          <a:p>
            <a:pPr indent="0" lvl="0" marL="0" rtl="0" algn="l">
              <a:lnSpc>
                <a:spcPct val="115000"/>
              </a:lnSpc>
              <a:spcBef>
                <a:spcPts val="0"/>
              </a:spcBef>
              <a:spcAft>
                <a:spcPts val="0"/>
              </a:spcAft>
              <a:buNone/>
            </a:pPr>
            <a:r>
              <a:t/>
            </a:r>
            <a:endParaRPr>
              <a:latin typeface="Old Standard TT"/>
              <a:ea typeface="Old Standard TT"/>
              <a:cs typeface="Old Standard TT"/>
              <a:sym typeface="Old Standard TT"/>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9" name="Shape 379"/>
        <p:cNvGrpSpPr/>
        <p:nvPr/>
      </p:nvGrpSpPr>
      <p:grpSpPr>
        <a:xfrm>
          <a:off x="0" y="0"/>
          <a:ext cx="0" cy="0"/>
          <a:chOff x="0" y="0"/>
          <a:chExt cx="0" cy="0"/>
        </a:xfrm>
      </p:grpSpPr>
      <p:sp>
        <p:nvSpPr>
          <p:cNvPr id="380" name="Google Shape;380;p43"/>
          <p:cNvSpPr txBox="1"/>
          <p:nvPr>
            <p:ph type="title"/>
          </p:nvPr>
        </p:nvSpPr>
        <p:spPr>
          <a:xfrm>
            <a:off x="311700" y="445025"/>
            <a:ext cx="8520600" cy="613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White River Watershed Merifluor Results</a:t>
            </a:r>
            <a:endParaRPr/>
          </a:p>
        </p:txBody>
      </p:sp>
      <p:pic>
        <p:nvPicPr>
          <p:cNvPr id="381" name="Google Shape;381;p43"/>
          <p:cNvPicPr preferRelativeResize="0"/>
          <p:nvPr/>
        </p:nvPicPr>
        <p:blipFill>
          <a:blip r:embed="rId3">
            <a:alphaModFix/>
          </a:blip>
          <a:stretch>
            <a:fillRect/>
          </a:stretch>
        </p:blipFill>
        <p:spPr>
          <a:xfrm>
            <a:off x="519113" y="1104875"/>
            <a:ext cx="8105775" cy="3862651"/>
          </a:xfrm>
          <a:prstGeom prst="rect">
            <a:avLst/>
          </a:prstGeom>
          <a:noFill/>
          <a:ln>
            <a:noFill/>
          </a:ln>
        </p:spPr>
      </p:pic>
      <p:sp>
        <p:nvSpPr>
          <p:cNvPr id="382" name="Google Shape;382;p43"/>
          <p:cNvSpPr txBox="1"/>
          <p:nvPr/>
        </p:nvSpPr>
        <p:spPr>
          <a:xfrm>
            <a:off x="519125" y="1104875"/>
            <a:ext cx="8049900" cy="392700"/>
          </a:xfrm>
          <a:prstGeom prst="rect">
            <a:avLst/>
          </a:prstGeom>
          <a:solidFill>
            <a:schemeClr val="lt1"/>
          </a:solidFill>
          <a:ln>
            <a:noFill/>
          </a:ln>
        </p:spPr>
        <p:txBody>
          <a:bodyPr anchorCtr="0" anchor="t" bIns="91425" lIns="0" spcFirstLastPara="1" rIns="0" wrap="square" tIns="91425">
            <a:noAutofit/>
          </a:bodyPr>
          <a:lstStyle/>
          <a:p>
            <a:pPr indent="0" lvl="0" marL="0" rtl="0" algn="ctr">
              <a:spcBef>
                <a:spcPts val="0"/>
              </a:spcBef>
              <a:spcAft>
                <a:spcPts val="0"/>
              </a:spcAft>
              <a:buNone/>
            </a:pPr>
            <a:r>
              <a:rPr b="1" lang="en" sz="1600"/>
              <a:t>Presence vs. </a:t>
            </a:r>
            <a:r>
              <a:rPr b="1" lang="en" sz="1600"/>
              <a:t>Absence</a:t>
            </a:r>
            <a:r>
              <a:rPr b="1" lang="en" sz="1600"/>
              <a:t> of </a:t>
            </a:r>
            <a:r>
              <a:rPr b="1" i="1" lang="en" sz="1600"/>
              <a:t>Giardia </a:t>
            </a:r>
            <a:r>
              <a:rPr b="1" lang="en" sz="1600"/>
              <a:t>and </a:t>
            </a:r>
            <a:r>
              <a:rPr b="1" i="1" lang="en" sz="1600"/>
              <a:t>Crypto</a:t>
            </a:r>
            <a:r>
              <a:rPr b="1" lang="en" sz="1600"/>
              <a:t> in the White River Watershed</a:t>
            </a:r>
            <a:endParaRPr b="1" sz="16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 name="Shape 81"/>
        <p:cNvGrpSpPr/>
        <p:nvPr/>
      </p:nvGrpSpPr>
      <p:grpSpPr>
        <a:xfrm>
          <a:off x="0" y="0"/>
          <a:ext cx="0" cy="0"/>
          <a:chOff x="0" y="0"/>
          <a:chExt cx="0" cy="0"/>
        </a:xfrm>
      </p:grpSpPr>
      <p:sp>
        <p:nvSpPr>
          <p:cNvPr id="82" name="Google Shape;82;p17"/>
          <p:cNvSpPr txBox="1"/>
          <p:nvPr>
            <p:ph type="title"/>
          </p:nvPr>
        </p:nvSpPr>
        <p:spPr>
          <a:xfrm>
            <a:off x="438150" y="0"/>
            <a:ext cx="8705700" cy="1167300"/>
          </a:xfrm>
          <a:prstGeom prst="rect">
            <a:avLst/>
          </a:prstGeom>
          <a:noFill/>
        </p:spPr>
        <p:txBody>
          <a:bodyPr anchorCtr="0" anchor="t" bIns="91425" lIns="91425" spcFirstLastPara="1" rIns="91425" wrap="square" tIns="182875">
            <a:normAutofit/>
          </a:bodyPr>
          <a:lstStyle/>
          <a:p>
            <a:pPr indent="0" lvl="0" marL="0" rtl="0" algn="l">
              <a:spcBef>
                <a:spcPts val="0"/>
              </a:spcBef>
              <a:spcAft>
                <a:spcPts val="0"/>
              </a:spcAft>
              <a:buNone/>
            </a:pPr>
            <a:r>
              <a:rPr lang="en" sz="3600">
                <a:latin typeface="Arial"/>
                <a:ea typeface="Arial"/>
                <a:cs typeface="Arial"/>
                <a:sym typeface="Arial"/>
              </a:rPr>
              <a:t>Program </a:t>
            </a:r>
            <a:r>
              <a:rPr lang="en" sz="3600">
                <a:latin typeface="Arial"/>
                <a:ea typeface="Arial"/>
                <a:cs typeface="Arial"/>
                <a:sym typeface="Arial"/>
              </a:rPr>
              <a:t>Goals</a:t>
            </a:r>
            <a:endParaRPr sz="3600">
              <a:latin typeface="Arial"/>
              <a:ea typeface="Arial"/>
              <a:cs typeface="Arial"/>
              <a:sym typeface="Arial"/>
            </a:endParaRPr>
          </a:p>
        </p:txBody>
      </p:sp>
      <p:sp>
        <p:nvSpPr>
          <p:cNvPr id="83" name="Google Shape;83;p17"/>
          <p:cNvSpPr txBox="1"/>
          <p:nvPr/>
        </p:nvSpPr>
        <p:spPr>
          <a:xfrm>
            <a:off x="5292100" y="1167425"/>
            <a:ext cx="3259800" cy="838200"/>
          </a:xfrm>
          <a:prstGeom prst="rect">
            <a:avLst/>
          </a:prstGeom>
          <a:solidFill>
            <a:schemeClr val="accent3"/>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4000">
                <a:solidFill>
                  <a:schemeClr val="dk1"/>
                </a:solidFill>
              </a:rPr>
              <a:t>Research</a:t>
            </a:r>
            <a:endParaRPr sz="4000">
              <a:solidFill>
                <a:schemeClr val="dk1"/>
              </a:solidFill>
            </a:endParaRPr>
          </a:p>
        </p:txBody>
      </p:sp>
      <p:sp>
        <p:nvSpPr>
          <p:cNvPr id="84" name="Google Shape;84;p17"/>
          <p:cNvSpPr txBox="1"/>
          <p:nvPr/>
        </p:nvSpPr>
        <p:spPr>
          <a:xfrm>
            <a:off x="547325" y="1167425"/>
            <a:ext cx="3349200" cy="838200"/>
          </a:xfrm>
          <a:prstGeom prst="rect">
            <a:avLst/>
          </a:prstGeom>
          <a:solidFill>
            <a:schemeClr val="accent3"/>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4000">
                <a:solidFill>
                  <a:schemeClr val="dk1"/>
                </a:solidFill>
              </a:rPr>
              <a:t>Education</a:t>
            </a:r>
            <a:endParaRPr sz="2400">
              <a:solidFill>
                <a:schemeClr val="dk1"/>
              </a:solidFill>
            </a:endParaRPr>
          </a:p>
          <a:p>
            <a:pPr indent="0" lvl="0" marL="0" rtl="0" algn="ctr">
              <a:spcBef>
                <a:spcPts val="0"/>
              </a:spcBef>
              <a:spcAft>
                <a:spcPts val="0"/>
              </a:spcAft>
              <a:buNone/>
            </a:pPr>
            <a:r>
              <a:t/>
            </a:r>
            <a:endParaRPr sz="4000">
              <a:solidFill>
                <a:schemeClr val="dk1"/>
              </a:solidFill>
            </a:endParaRPr>
          </a:p>
        </p:txBody>
      </p:sp>
      <p:pic>
        <p:nvPicPr>
          <p:cNvPr id="85" name="Google Shape;85;p17"/>
          <p:cNvPicPr preferRelativeResize="0"/>
          <p:nvPr/>
        </p:nvPicPr>
        <p:blipFill>
          <a:blip r:embed="rId3">
            <a:alphaModFix/>
          </a:blip>
          <a:stretch>
            <a:fillRect/>
          </a:stretch>
        </p:blipFill>
        <p:spPr>
          <a:xfrm>
            <a:off x="335663" y="2158025"/>
            <a:ext cx="3772521" cy="2833075"/>
          </a:xfrm>
          <a:prstGeom prst="rect">
            <a:avLst/>
          </a:prstGeom>
          <a:noFill/>
          <a:ln>
            <a:noFill/>
          </a:ln>
        </p:spPr>
      </p:pic>
      <p:pic>
        <p:nvPicPr>
          <p:cNvPr id="86" name="Google Shape;86;p17"/>
          <p:cNvPicPr preferRelativeResize="0"/>
          <p:nvPr/>
        </p:nvPicPr>
        <p:blipFill>
          <a:blip r:embed="rId4">
            <a:alphaModFix/>
          </a:blip>
          <a:stretch>
            <a:fillRect/>
          </a:stretch>
        </p:blipFill>
        <p:spPr>
          <a:xfrm>
            <a:off x="5093408" y="2103125"/>
            <a:ext cx="3772521" cy="283307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6" name="Shape 386"/>
        <p:cNvGrpSpPr/>
        <p:nvPr/>
      </p:nvGrpSpPr>
      <p:grpSpPr>
        <a:xfrm>
          <a:off x="0" y="0"/>
          <a:ext cx="0" cy="0"/>
          <a:chOff x="0" y="0"/>
          <a:chExt cx="0" cy="0"/>
        </a:xfrm>
      </p:grpSpPr>
      <p:sp>
        <p:nvSpPr>
          <p:cNvPr id="387" name="Google Shape;387;p44"/>
          <p:cNvSpPr txBox="1"/>
          <p:nvPr>
            <p:ph type="title"/>
          </p:nvPr>
        </p:nvSpPr>
        <p:spPr>
          <a:xfrm>
            <a:off x="311700" y="445025"/>
            <a:ext cx="8520600" cy="613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White River Watershed Merifluor Results</a:t>
            </a:r>
            <a:endParaRPr/>
          </a:p>
        </p:txBody>
      </p:sp>
      <p:pic>
        <p:nvPicPr>
          <p:cNvPr id="388" name="Google Shape;388;p44"/>
          <p:cNvPicPr preferRelativeResize="0"/>
          <p:nvPr/>
        </p:nvPicPr>
        <p:blipFill>
          <a:blip r:embed="rId3">
            <a:alphaModFix/>
          </a:blip>
          <a:stretch>
            <a:fillRect/>
          </a:stretch>
        </p:blipFill>
        <p:spPr>
          <a:xfrm>
            <a:off x="0" y="1124668"/>
            <a:ext cx="9144001" cy="3749206"/>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2" name="Shape 392"/>
        <p:cNvGrpSpPr/>
        <p:nvPr/>
      </p:nvGrpSpPr>
      <p:grpSpPr>
        <a:xfrm>
          <a:off x="0" y="0"/>
          <a:ext cx="0" cy="0"/>
          <a:chOff x="0" y="0"/>
          <a:chExt cx="0" cy="0"/>
        </a:xfrm>
      </p:grpSpPr>
      <p:sp>
        <p:nvSpPr>
          <p:cNvPr id="393" name="Google Shape;393;p45"/>
          <p:cNvSpPr txBox="1"/>
          <p:nvPr>
            <p:ph type="title"/>
          </p:nvPr>
        </p:nvSpPr>
        <p:spPr>
          <a:xfrm>
            <a:off x="311700" y="445025"/>
            <a:ext cx="8520600" cy="613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Waterborne Pathogens: Currently Working On…</a:t>
            </a:r>
            <a:endParaRPr/>
          </a:p>
        </p:txBody>
      </p:sp>
      <p:sp>
        <p:nvSpPr>
          <p:cNvPr id="394" name="Google Shape;394;p45"/>
          <p:cNvSpPr txBox="1"/>
          <p:nvPr>
            <p:ph idx="1" type="body"/>
          </p:nvPr>
        </p:nvSpPr>
        <p:spPr>
          <a:xfrm>
            <a:off x="311700" y="1171600"/>
            <a:ext cx="8756400" cy="3972000"/>
          </a:xfrm>
          <a:prstGeom prst="rect">
            <a:avLst/>
          </a:prstGeom>
        </p:spPr>
        <p:txBody>
          <a:bodyPr anchorCtr="0" anchor="t" bIns="91425" lIns="91425" spcFirstLastPara="1" rIns="91425" wrap="square" tIns="91425">
            <a:normAutofit/>
          </a:bodyPr>
          <a:lstStyle/>
          <a:p>
            <a:pPr indent="0" lvl="0" marL="0" rtl="0" algn="l">
              <a:lnSpc>
                <a:spcPct val="70000"/>
              </a:lnSpc>
              <a:spcBef>
                <a:spcPts val="0"/>
              </a:spcBef>
              <a:spcAft>
                <a:spcPts val="0"/>
              </a:spcAft>
              <a:buNone/>
            </a:pPr>
            <a:r>
              <a:rPr b="1" i="1" lang="en" sz="1600"/>
              <a:t>Giardia </a:t>
            </a:r>
            <a:r>
              <a:rPr b="1" lang="en" sz="1600"/>
              <a:t>Multilocus Genotyping of eDNA</a:t>
            </a:r>
            <a:endParaRPr b="1" sz="1600"/>
          </a:p>
          <a:p>
            <a:pPr indent="-323850" lvl="0" marL="457200" rtl="0" algn="l">
              <a:lnSpc>
                <a:spcPct val="100000"/>
              </a:lnSpc>
              <a:spcBef>
                <a:spcPts val="1200"/>
              </a:spcBef>
              <a:spcAft>
                <a:spcPts val="0"/>
              </a:spcAft>
              <a:buSzPts val="1500"/>
              <a:buChar char="●"/>
            </a:pPr>
            <a:r>
              <a:rPr lang="en" sz="1500"/>
              <a:t>18S ssuRNA</a:t>
            </a:r>
            <a:endParaRPr sz="1500"/>
          </a:p>
          <a:p>
            <a:pPr indent="-323850" lvl="0" marL="457200" rtl="0" algn="l">
              <a:lnSpc>
                <a:spcPct val="100000"/>
              </a:lnSpc>
              <a:spcBef>
                <a:spcPts val="0"/>
              </a:spcBef>
              <a:spcAft>
                <a:spcPts val="0"/>
              </a:spcAft>
              <a:buSzPts val="1500"/>
              <a:buChar char="●"/>
            </a:pPr>
            <a:r>
              <a:rPr lang="en" sz="1500"/>
              <a:t>β-giardin (bg)</a:t>
            </a:r>
            <a:endParaRPr sz="1500"/>
          </a:p>
          <a:p>
            <a:pPr indent="-323850" lvl="0" marL="457200" rtl="0" algn="l">
              <a:lnSpc>
                <a:spcPct val="100000"/>
              </a:lnSpc>
              <a:spcBef>
                <a:spcPts val="0"/>
              </a:spcBef>
              <a:spcAft>
                <a:spcPts val="0"/>
              </a:spcAft>
              <a:buSzPts val="1500"/>
              <a:buChar char="●"/>
            </a:pPr>
            <a:r>
              <a:rPr lang="en" sz="1500"/>
              <a:t>Triosephosphate isomerase (TPI)</a:t>
            </a:r>
            <a:endParaRPr sz="1500"/>
          </a:p>
          <a:p>
            <a:pPr indent="-323850" lvl="0" marL="457200" rtl="0" algn="l">
              <a:lnSpc>
                <a:spcPct val="100000"/>
              </a:lnSpc>
              <a:spcBef>
                <a:spcPts val="0"/>
              </a:spcBef>
              <a:spcAft>
                <a:spcPts val="0"/>
              </a:spcAft>
              <a:buSzPts val="1500"/>
              <a:buChar char="●"/>
            </a:pPr>
            <a:r>
              <a:rPr lang="en" sz="1500"/>
              <a:t>Glutamate dehydrogenase (GDH)</a:t>
            </a:r>
            <a:endParaRPr sz="1500"/>
          </a:p>
        </p:txBody>
      </p:sp>
      <p:pic>
        <p:nvPicPr>
          <p:cNvPr id="395" name="Google Shape;395;p45"/>
          <p:cNvPicPr preferRelativeResize="0"/>
          <p:nvPr/>
        </p:nvPicPr>
        <p:blipFill rotWithShape="1">
          <a:blip r:embed="rId3">
            <a:alphaModFix/>
          </a:blip>
          <a:srcRect b="12338" l="10453" r="19903" t="4797"/>
          <a:stretch/>
        </p:blipFill>
        <p:spPr>
          <a:xfrm rot="5400000">
            <a:off x="4766788" y="709063"/>
            <a:ext cx="3857401" cy="4555724"/>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9" name="Shape 399"/>
        <p:cNvGrpSpPr/>
        <p:nvPr/>
      </p:nvGrpSpPr>
      <p:grpSpPr>
        <a:xfrm>
          <a:off x="0" y="0"/>
          <a:ext cx="0" cy="0"/>
          <a:chOff x="0" y="0"/>
          <a:chExt cx="0" cy="0"/>
        </a:xfrm>
      </p:grpSpPr>
      <p:sp>
        <p:nvSpPr>
          <p:cNvPr id="400" name="Google Shape;400;p46"/>
          <p:cNvSpPr txBox="1"/>
          <p:nvPr>
            <p:ph type="title"/>
          </p:nvPr>
        </p:nvSpPr>
        <p:spPr>
          <a:xfrm>
            <a:off x="311700" y="445025"/>
            <a:ext cx="8520600" cy="613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Waterborne Pathogens: </a:t>
            </a:r>
            <a:r>
              <a:rPr i="1" lang="en"/>
              <a:t>Leptospira </a:t>
            </a:r>
            <a:r>
              <a:rPr i="1" lang="en"/>
              <a:t>interrogans</a:t>
            </a:r>
            <a:endParaRPr i="1"/>
          </a:p>
        </p:txBody>
      </p:sp>
      <p:sp>
        <p:nvSpPr>
          <p:cNvPr id="401" name="Google Shape;401;p46"/>
          <p:cNvSpPr txBox="1"/>
          <p:nvPr>
            <p:ph idx="1" type="body"/>
          </p:nvPr>
        </p:nvSpPr>
        <p:spPr>
          <a:xfrm>
            <a:off x="311700" y="1019200"/>
            <a:ext cx="8629500" cy="20781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Bacterial spirochete that causes liver and kidney damage</a:t>
            </a:r>
            <a:endParaRPr/>
          </a:p>
          <a:p>
            <a:pPr indent="-342900" lvl="0" marL="457200" rtl="0" algn="l">
              <a:spcBef>
                <a:spcPts val="0"/>
              </a:spcBef>
              <a:spcAft>
                <a:spcPts val="0"/>
              </a:spcAft>
              <a:buSzPts val="1800"/>
              <a:buChar char="●"/>
            </a:pPr>
            <a:r>
              <a:rPr lang="en"/>
              <a:t>Zoonotic</a:t>
            </a:r>
            <a:endParaRPr/>
          </a:p>
          <a:p>
            <a:pPr indent="-317500" lvl="1" marL="914400" rtl="0" algn="l">
              <a:spcBef>
                <a:spcPts val="0"/>
              </a:spcBef>
              <a:spcAft>
                <a:spcPts val="0"/>
              </a:spcAft>
              <a:buSzPts val="1400"/>
              <a:buChar char="○"/>
            </a:pPr>
            <a:r>
              <a:rPr lang="en"/>
              <a:t>Many different reservoirs (mostly rodents)</a:t>
            </a:r>
            <a:endParaRPr/>
          </a:p>
          <a:p>
            <a:pPr indent="-317500" lvl="1" marL="914400" rtl="0" algn="l">
              <a:spcBef>
                <a:spcPts val="0"/>
              </a:spcBef>
              <a:spcAft>
                <a:spcPts val="0"/>
              </a:spcAft>
              <a:buSzPts val="1400"/>
              <a:buChar char="○"/>
            </a:pPr>
            <a:r>
              <a:rPr lang="en"/>
              <a:t>More than 200 pathogenic serovars</a:t>
            </a:r>
            <a:endParaRPr/>
          </a:p>
          <a:p>
            <a:pPr indent="-342900" lvl="0" marL="457200" rtl="0" algn="l">
              <a:spcBef>
                <a:spcPts val="0"/>
              </a:spcBef>
              <a:spcAft>
                <a:spcPts val="0"/>
              </a:spcAft>
              <a:buSzPts val="1800"/>
              <a:buChar char="●"/>
            </a:pPr>
            <a:r>
              <a:rPr lang="en"/>
              <a:t>Tropical?</a:t>
            </a:r>
            <a:endParaRPr/>
          </a:p>
          <a:p>
            <a:pPr indent="0" lvl="0" marL="457200" rtl="0" algn="l">
              <a:spcBef>
                <a:spcPts val="1200"/>
              </a:spcBef>
              <a:spcAft>
                <a:spcPts val="1200"/>
              </a:spcAft>
              <a:buNone/>
            </a:pPr>
            <a:r>
              <a:t/>
            </a:r>
            <a:endParaRPr/>
          </a:p>
        </p:txBody>
      </p:sp>
      <p:pic>
        <p:nvPicPr>
          <p:cNvPr id="402" name="Google Shape;402;p46"/>
          <p:cNvPicPr preferRelativeResize="0"/>
          <p:nvPr/>
        </p:nvPicPr>
        <p:blipFill rotWithShape="1">
          <a:blip r:embed="rId3">
            <a:alphaModFix/>
          </a:blip>
          <a:srcRect b="0" l="58788" r="13084" t="0"/>
          <a:stretch/>
        </p:blipFill>
        <p:spPr>
          <a:xfrm rot="5400000">
            <a:off x="1980375" y="1338825"/>
            <a:ext cx="2161851" cy="4780100"/>
          </a:xfrm>
          <a:prstGeom prst="rect">
            <a:avLst/>
          </a:prstGeom>
          <a:noFill/>
          <a:ln>
            <a:noFill/>
          </a:ln>
        </p:spPr>
      </p:pic>
      <p:sp>
        <p:nvSpPr>
          <p:cNvPr id="403" name="Google Shape;403;p46"/>
          <p:cNvSpPr txBox="1"/>
          <p:nvPr/>
        </p:nvSpPr>
        <p:spPr>
          <a:xfrm>
            <a:off x="5672175" y="2775500"/>
            <a:ext cx="2764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Old Standard TT"/>
              <a:ea typeface="Old Standard TT"/>
              <a:cs typeface="Old Standard TT"/>
              <a:sym typeface="Old Standard TT"/>
            </a:endParaRPr>
          </a:p>
        </p:txBody>
      </p:sp>
      <p:pic>
        <p:nvPicPr>
          <p:cNvPr id="404" name="Google Shape;404;p46"/>
          <p:cNvPicPr preferRelativeResize="0"/>
          <p:nvPr/>
        </p:nvPicPr>
        <p:blipFill>
          <a:blip r:embed="rId4">
            <a:alphaModFix/>
          </a:blip>
          <a:stretch>
            <a:fillRect/>
          </a:stretch>
        </p:blipFill>
        <p:spPr>
          <a:xfrm>
            <a:off x="5527550" y="1925300"/>
            <a:ext cx="3579725" cy="2684801"/>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8" name="Shape 408"/>
        <p:cNvGrpSpPr/>
        <p:nvPr/>
      </p:nvGrpSpPr>
      <p:grpSpPr>
        <a:xfrm>
          <a:off x="0" y="0"/>
          <a:ext cx="0" cy="0"/>
          <a:chOff x="0" y="0"/>
          <a:chExt cx="0" cy="0"/>
        </a:xfrm>
      </p:grpSpPr>
      <p:sp>
        <p:nvSpPr>
          <p:cNvPr id="409" name="Google Shape;409;p47"/>
          <p:cNvSpPr txBox="1"/>
          <p:nvPr>
            <p:ph type="title"/>
          </p:nvPr>
        </p:nvSpPr>
        <p:spPr>
          <a:xfrm>
            <a:off x="311700" y="445025"/>
            <a:ext cx="8520600" cy="613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410" name="Google Shape;410;p47"/>
          <p:cNvSpPr txBox="1"/>
          <p:nvPr>
            <p:ph idx="1" type="body"/>
          </p:nvPr>
        </p:nvSpPr>
        <p:spPr>
          <a:xfrm>
            <a:off x="311700" y="1171600"/>
            <a:ext cx="8520600" cy="33972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411" name="Google Shape;411;p47"/>
          <p:cNvPicPr preferRelativeResize="0"/>
          <p:nvPr/>
        </p:nvPicPr>
        <p:blipFill>
          <a:blip r:embed="rId3">
            <a:alphaModFix/>
          </a:blip>
          <a:stretch>
            <a:fillRect/>
          </a:stretch>
        </p:blipFill>
        <p:spPr>
          <a:xfrm>
            <a:off x="311688" y="254125"/>
            <a:ext cx="6505575" cy="3086100"/>
          </a:xfrm>
          <a:prstGeom prst="rect">
            <a:avLst/>
          </a:prstGeom>
          <a:noFill/>
          <a:ln>
            <a:noFill/>
          </a:ln>
        </p:spPr>
      </p:pic>
      <p:pic>
        <p:nvPicPr>
          <p:cNvPr id="412" name="Google Shape;412;p47"/>
          <p:cNvPicPr preferRelativeResize="0"/>
          <p:nvPr/>
        </p:nvPicPr>
        <p:blipFill>
          <a:blip r:embed="rId4">
            <a:alphaModFix/>
          </a:blip>
          <a:stretch>
            <a:fillRect/>
          </a:stretch>
        </p:blipFill>
        <p:spPr>
          <a:xfrm>
            <a:off x="2777900" y="445025"/>
            <a:ext cx="6534150" cy="2095500"/>
          </a:xfrm>
          <a:prstGeom prst="rect">
            <a:avLst/>
          </a:prstGeom>
          <a:noFill/>
          <a:ln>
            <a:noFill/>
          </a:ln>
        </p:spPr>
      </p:pic>
      <p:pic>
        <p:nvPicPr>
          <p:cNvPr id="413" name="Google Shape;413;p47"/>
          <p:cNvPicPr preferRelativeResize="0"/>
          <p:nvPr/>
        </p:nvPicPr>
        <p:blipFill>
          <a:blip r:embed="rId5">
            <a:alphaModFix/>
          </a:blip>
          <a:stretch>
            <a:fillRect/>
          </a:stretch>
        </p:blipFill>
        <p:spPr>
          <a:xfrm>
            <a:off x="1869038" y="214875"/>
            <a:ext cx="6276975" cy="4610100"/>
          </a:xfrm>
          <a:prstGeom prst="rect">
            <a:avLst/>
          </a:prstGeom>
          <a:noFill/>
          <a:ln>
            <a:noFill/>
          </a:ln>
        </p:spPr>
      </p:pic>
      <p:sp>
        <p:nvSpPr>
          <p:cNvPr id="414" name="Google Shape;414;p47"/>
          <p:cNvSpPr txBox="1"/>
          <p:nvPr/>
        </p:nvSpPr>
        <p:spPr>
          <a:xfrm>
            <a:off x="2924225" y="3986000"/>
            <a:ext cx="1462200" cy="831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Old Standard TT"/>
                <a:ea typeface="Old Standard TT"/>
                <a:cs typeface="Old Standard TT"/>
                <a:sym typeface="Old Standard TT"/>
              </a:rPr>
              <a:t>Idexx Test results 2000-2014</a:t>
            </a:r>
            <a:endParaRPr>
              <a:latin typeface="Old Standard TT"/>
              <a:ea typeface="Old Standard TT"/>
              <a:cs typeface="Old Standard TT"/>
              <a:sym typeface="Old Standard TT"/>
            </a:endParaRPr>
          </a:p>
        </p:txBody>
      </p:sp>
      <p:pic>
        <p:nvPicPr>
          <p:cNvPr id="415" name="Google Shape;415;p47"/>
          <p:cNvPicPr preferRelativeResize="0"/>
          <p:nvPr/>
        </p:nvPicPr>
        <p:blipFill>
          <a:blip r:embed="rId6">
            <a:alphaModFix/>
          </a:blip>
          <a:stretch>
            <a:fillRect/>
          </a:stretch>
        </p:blipFill>
        <p:spPr>
          <a:xfrm>
            <a:off x="311700" y="1983125"/>
            <a:ext cx="6598525" cy="2585675"/>
          </a:xfrm>
          <a:prstGeom prst="rect">
            <a:avLst/>
          </a:prstGeom>
          <a:noFill/>
          <a:ln>
            <a:noFill/>
          </a:ln>
        </p:spPr>
      </p:pic>
      <p:sp>
        <p:nvSpPr>
          <p:cNvPr id="416" name="Google Shape;416;p47"/>
          <p:cNvSpPr/>
          <p:nvPr/>
        </p:nvSpPr>
        <p:spPr>
          <a:xfrm>
            <a:off x="2231350" y="1502750"/>
            <a:ext cx="4526400" cy="2012100"/>
          </a:xfrm>
          <a:prstGeom prst="rect">
            <a:avLst/>
          </a:prstGeom>
          <a:solidFill>
            <a:schemeClr val="accent1"/>
          </a:solidFill>
          <a:ln cap="flat" cmpd="sng" w="285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 name="Google Shape;417;p47"/>
          <p:cNvSpPr txBox="1"/>
          <p:nvPr/>
        </p:nvSpPr>
        <p:spPr>
          <a:xfrm>
            <a:off x="2249575" y="1548275"/>
            <a:ext cx="4508100" cy="226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500"/>
              <a:t>Can Lepto be detected in environmental samples?</a:t>
            </a:r>
            <a:endParaRPr b="1" sz="1500"/>
          </a:p>
          <a:p>
            <a:pPr indent="0" lvl="0" marL="0" rtl="0" algn="ctr">
              <a:spcBef>
                <a:spcPts val="0"/>
              </a:spcBef>
              <a:spcAft>
                <a:spcPts val="0"/>
              </a:spcAft>
              <a:buNone/>
            </a:pPr>
            <a:r>
              <a:t/>
            </a:r>
            <a:endParaRPr b="1" sz="1500"/>
          </a:p>
          <a:p>
            <a:pPr indent="0" lvl="0" marL="0" rtl="0" algn="ctr">
              <a:spcBef>
                <a:spcPts val="0"/>
              </a:spcBef>
              <a:spcAft>
                <a:spcPts val="0"/>
              </a:spcAft>
              <a:buNone/>
            </a:pPr>
            <a:r>
              <a:rPr b="1" lang="en" sz="1500"/>
              <a:t>Does Lepto prevalence change with disturbance level?</a:t>
            </a:r>
            <a:endParaRPr b="1" sz="1500"/>
          </a:p>
          <a:p>
            <a:pPr indent="0" lvl="0" marL="0" rtl="0" algn="l">
              <a:spcBef>
                <a:spcPts val="0"/>
              </a:spcBef>
              <a:spcAft>
                <a:spcPts val="0"/>
              </a:spcAft>
              <a:buNone/>
            </a:pPr>
            <a:r>
              <a:t/>
            </a:r>
            <a:endParaRPr sz="1500"/>
          </a:p>
          <a:p>
            <a:pPr indent="0" lvl="0" marL="0" rtl="0" algn="ctr">
              <a:spcBef>
                <a:spcPts val="0"/>
              </a:spcBef>
              <a:spcAft>
                <a:spcPts val="0"/>
              </a:spcAft>
              <a:buNone/>
            </a:pPr>
            <a:r>
              <a:rPr lang="en" sz="1500"/>
              <a:t>Expected outcome: If found, it will be in the most disturbed sample locations.</a:t>
            </a:r>
            <a:endParaRPr sz="1500"/>
          </a:p>
          <a:p>
            <a:pPr indent="0" lvl="0" marL="0" rtl="0" algn="l">
              <a:spcBef>
                <a:spcPts val="0"/>
              </a:spcBef>
              <a:spcAft>
                <a:spcPts val="0"/>
              </a:spcAft>
              <a:buNone/>
            </a:pPr>
            <a:r>
              <a:t/>
            </a:r>
            <a:endParaRPr sz="15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1" presetSubtype="0">
                                  <p:stCondLst>
                                    <p:cond delay="0"/>
                                  </p:stCondLst>
                                  <p:childTnLst>
                                    <p:set>
                                      <p:cBhvr>
                                        <p:cTn dur="1" fill="hold">
                                          <p:stCondLst>
                                            <p:cond delay="0"/>
                                          </p:stCondLst>
                                        </p:cTn>
                                        <p:tgtEl>
                                          <p:spTgt spid="412"/>
                                        </p:tgtEl>
                                        <p:attrNameLst>
                                          <p:attrName>style.visibility</p:attrName>
                                        </p:attrNameLst>
                                      </p:cBhvr>
                                      <p:to>
                                        <p:strVal val="visible"/>
                                      </p:to>
                                    </p:set>
                                  </p:childTnLst>
                                </p:cTn>
                              </p:par>
                            </p:childTnLst>
                          </p:cTn>
                        </p:par>
                        <p:par>
                          <p:cTn fill="hold">
                            <p:stCondLst>
                              <p:cond delay="2000"/>
                            </p:stCondLst>
                            <p:childTnLst>
                              <p:par>
                                <p:cTn fill="hold" nodeType="afterEffect" presetClass="entr" presetID="1" presetSubtype="0">
                                  <p:stCondLst>
                                    <p:cond delay="0"/>
                                  </p:stCondLst>
                                  <p:childTnLst>
                                    <p:set>
                                      <p:cBhvr>
                                        <p:cTn dur="1" fill="hold">
                                          <p:stCondLst>
                                            <p:cond delay="0"/>
                                          </p:stCondLst>
                                        </p:cTn>
                                        <p:tgtEl>
                                          <p:spTgt spid="41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14"/>
                                        </p:tgtEl>
                                        <p:attrNameLst>
                                          <p:attrName>style.visibility</p:attrName>
                                        </p:attrNameLst>
                                      </p:cBhvr>
                                      <p:to>
                                        <p:strVal val="visible"/>
                                      </p:to>
                                    </p:set>
                                  </p:childTnLst>
                                </p:cTn>
                              </p:par>
                            </p:childTnLst>
                          </p:cTn>
                        </p:par>
                        <p:par>
                          <p:cTn fill="hold">
                            <p:stCondLst>
                              <p:cond delay="4000"/>
                            </p:stCondLst>
                            <p:childTnLst>
                              <p:par>
                                <p:cTn fill="hold" nodeType="afterEffect" presetClass="entr" presetID="1" presetSubtype="0">
                                  <p:stCondLst>
                                    <p:cond delay="0"/>
                                  </p:stCondLst>
                                  <p:childTnLst>
                                    <p:set>
                                      <p:cBhvr>
                                        <p:cTn dur="1" fill="hold">
                                          <p:stCondLst>
                                            <p:cond delay="0"/>
                                          </p:stCondLst>
                                        </p:cTn>
                                        <p:tgtEl>
                                          <p:spTgt spid="415"/>
                                        </p:tgtEl>
                                        <p:attrNameLst>
                                          <p:attrName>style.visibility</p:attrName>
                                        </p:attrNameLst>
                                      </p:cBhvr>
                                      <p:to>
                                        <p:strVal val="visible"/>
                                      </p:to>
                                    </p:set>
                                  </p:childTnLst>
                                </p:cTn>
                              </p:par>
                            </p:childTnLst>
                          </p:cTn>
                        </p:par>
                        <p:par>
                          <p:cTn fill="hold">
                            <p:stCondLst>
                              <p:cond delay="7000"/>
                            </p:stCondLst>
                            <p:childTnLst>
                              <p:par>
                                <p:cTn fill="hold" nodeType="afterEffect" presetClass="entr" presetID="1" presetSubtype="0">
                                  <p:stCondLst>
                                    <p:cond delay="0"/>
                                  </p:stCondLst>
                                  <p:childTnLst>
                                    <p:set>
                                      <p:cBhvr>
                                        <p:cTn dur="1" fill="hold">
                                          <p:stCondLst>
                                            <p:cond delay="0"/>
                                          </p:stCondLst>
                                        </p:cTn>
                                        <p:tgtEl>
                                          <p:spTgt spid="41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1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1" name="Shape 421"/>
        <p:cNvGrpSpPr/>
        <p:nvPr/>
      </p:nvGrpSpPr>
      <p:grpSpPr>
        <a:xfrm>
          <a:off x="0" y="0"/>
          <a:ext cx="0" cy="0"/>
          <a:chOff x="0" y="0"/>
          <a:chExt cx="0" cy="0"/>
        </a:xfrm>
      </p:grpSpPr>
      <p:sp>
        <p:nvSpPr>
          <p:cNvPr id="422" name="Google Shape;422;p48"/>
          <p:cNvSpPr txBox="1"/>
          <p:nvPr>
            <p:ph type="title"/>
          </p:nvPr>
        </p:nvSpPr>
        <p:spPr>
          <a:xfrm>
            <a:off x="311700" y="445025"/>
            <a:ext cx="8520600" cy="613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Waterborne Pathogens: </a:t>
            </a:r>
            <a:r>
              <a:rPr i="1" lang="en"/>
              <a:t>Leptospira </a:t>
            </a:r>
            <a:r>
              <a:rPr lang="en"/>
              <a:t> </a:t>
            </a:r>
            <a:endParaRPr/>
          </a:p>
        </p:txBody>
      </p:sp>
      <p:sp>
        <p:nvSpPr>
          <p:cNvPr id="423" name="Google Shape;423;p48"/>
          <p:cNvSpPr txBox="1"/>
          <p:nvPr>
            <p:ph idx="1" type="body"/>
          </p:nvPr>
        </p:nvSpPr>
        <p:spPr>
          <a:xfrm>
            <a:off x="311700" y="943000"/>
            <a:ext cx="6135300" cy="39720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Sample Preparation:</a:t>
            </a:r>
            <a:endParaRPr/>
          </a:p>
          <a:p>
            <a:pPr indent="-317500" lvl="1" marL="914400" rtl="0" algn="l">
              <a:spcBef>
                <a:spcPts val="0"/>
              </a:spcBef>
              <a:spcAft>
                <a:spcPts val="0"/>
              </a:spcAft>
              <a:buSzPts val="1400"/>
              <a:buChar char="○"/>
            </a:pPr>
            <a:r>
              <a:rPr lang="en"/>
              <a:t>Vacuum filtration of 1L surface water </a:t>
            </a:r>
            <a:endParaRPr/>
          </a:p>
          <a:p>
            <a:pPr indent="-317500" lvl="1" marL="914400" rtl="0" algn="l">
              <a:spcBef>
                <a:spcPts val="0"/>
              </a:spcBef>
              <a:spcAft>
                <a:spcPts val="0"/>
              </a:spcAft>
              <a:buSzPts val="1400"/>
              <a:buChar char="○"/>
            </a:pPr>
            <a:r>
              <a:rPr lang="en"/>
              <a:t>Extract DNA from Filter</a:t>
            </a:r>
            <a:endParaRPr/>
          </a:p>
          <a:p>
            <a:pPr indent="-342900" lvl="0" marL="457200" rtl="0" algn="l">
              <a:spcBef>
                <a:spcPts val="0"/>
              </a:spcBef>
              <a:spcAft>
                <a:spcPts val="0"/>
              </a:spcAft>
              <a:buSzPts val="1800"/>
              <a:buChar char="●"/>
            </a:pPr>
            <a:r>
              <a:rPr b="1" lang="en"/>
              <a:t>Notoriously difficult to find in the environment</a:t>
            </a:r>
            <a:endParaRPr b="1"/>
          </a:p>
          <a:p>
            <a:pPr indent="-342900" lvl="0" marL="457200" rtl="0" algn="l">
              <a:spcBef>
                <a:spcPts val="0"/>
              </a:spcBef>
              <a:spcAft>
                <a:spcPts val="0"/>
              </a:spcAft>
              <a:buSzPts val="1800"/>
              <a:buChar char="●"/>
            </a:pPr>
            <a:r>
              <a:rPr lang="en"/>
              <a:t>Detection by Digital Droplet PCR</a:t>
            </a:r>
            <a:endParaRPr/>
          </a:p>
          <a:p>
            <a:pPr indent="0" lvl="0" marL="914400" rtl="0" algn="l">
              <a:spcBef>
                <a:spcPts val="1200"/>
              </a:spcBef>
              <a:spcAft>
                <a:spcPts val="0"/>
              </a:spcAft>
              <a:buNone/>
            </a:pPr>
            <a:r>
              <a:t/>
            </a:r>
            <a:endParaRPr/>
          </a:p>
          <a:p>
            <a:pPr indent="0" lvl="0" marL="457200" rtl="0" algn="l">
              <a:spcBef>
                <a:spcPts val="1200"/>
              </a:spcBef>
              <a:spcAft>
                <a:spcPts val="1200"/>
              </a:spcAft>
              <a:buNone/>
            </a:pPr>
            <a:r>
              <a:t/>
            </a:r>
            <a:endParaRPr/>
          </a:p>
        </p:txBody>
      </p:sp>
      <p:pic>
        <p:nvPicPr>
          <p:cNvPr id="424" name="Google Shape;424;p48"/>
          <p:cNvPicPr preferRelativeResize="0"/>
          <p:nvPr/>
        </p:nvPicPr>
        <p:blipFill rotWithShape="1">
          <a:blip r:embed="rId3">
            <a:alphaModFix/>
          </a:blip>
          <a:srcRect b="3529" l="0" r="0" t="1835"/>
          <a:stretch/>
        </p:blipFill>
        <p:spPr>
          <a:xfrm>
            <a:off x="6643550" y="601025"/>
            <a:ext cx="952500" cy="4002225"/>
          </a:xfrm>
          <a:prstGeom prst="rect">
            <a:avLst/>
          </a:prstGeom>
          <a:noFill/>
          <a:ln>
            <a:noFill/>
          </a:ln>
        </p:spPr>
      </p:pic>
      <p:pic>
        <p:nvPicPr>
          <p:cNvPr id="425" name="Google Shape;425;p48"/>
          <p:cNvPicPr preferRelativeResize="0"/>
          <p:nvPr/>
        </p:nvPicPr>
        <p:blipFill>
          <a:blip r:embed="rId4">
            <a:alphaModFix/>
          </a:blip>
          <a:stretch>
            <a:fillRect/>
          </a:stretch>
        </p:blipFill>
        <p:spPr>
          <a:xfrm>
            <a:off x="7596050" y="601025"/>
            <a:ext cx="1146989" cy="3780475"/>
          </a:xfrm>
          <a:prstGeom prst="rect">
            <a:avLst/>
          </a:prstGeom>
          <a:noFill/>
          <a:ln>
            <a:noFill/>
          </a:ln>
        </p:spPr>
      </p:pic>
      <p:pic>
        <p:nvPicPr>
          <p:cNvPr id="426" name="Google Shape;426;p48"/>
          <p:cNvPicPr preferRelativeResize="0"/>
          <p:nvPr/>
        </p:nvPicPr>
        <p:blipFill rotWithShape="1">
          <a:blip r:embed="rId5">
            <a:alphaModFix/>
          </a:blip>
          <a:srcRect b="14893" l="0" r="0" t="0"/>
          <a:stretch/>
        </p:blipFill>
        <p:spPr>
          <a:xfrm>
            <a:off x="2834700" y="2584975"/>
            <a:ext cx="504825" cy="2245500"/>
          </a:xfrm>
          <a:prstGeom prst="rect">
            <a:avLst/>
          </a:prstGeom>
          <a:noFill/>
          <a:ln>
            <a:noFill/>
          </a:ln>
        </p:spPr>
      </p:pic>
      <p:pic>
        <p:nvPicPr>
          <p:cNvPr id="427" name="Google Shape;427;p48"/>
          <p:cNvPicPr preferRelativeResize="0"/>
          <p:nvPr/>
        </p:nvPicPr>
        <p:blipFill>
          <a:blip r:embed="rId6">
            <a:alphaModFix/>
          </a:blip>
          <a:stretch>
            <a:fillRect/>
          </a:stretch>
        </p:blipFill>
        <p:spPr>
          <a:xfrm>
            <a:off x="3294113" y="2564725"/>
            <a:ext cx="3228975" cy="2286000"/>
          </a:xfrm>
          <a:prstGeom prst="rect">
            <a:avLst/>
          </a:prstGeom>
          <a:noFill/>
          <a:ln>
            <a:noFill/>
          </a:ln>
        </p:spPr>
      </p:pic>
      <p:pic>
        <p:nvPicPr>
          <p:cNvPr id="428" name="Google Shape;428;p48"/>
          <p:cNvPicPr preferRelativeResize="0"/>
          <p:nvPr/>
        </p:nvPicPr>
        <p:blipFill>
          <a:blip r:embed="rId7">
            <a:alphaModFix/>
          </a:blip>
          <a:stretch>
            <a:fillRect/>
          </a:stretch>
        </p:blipFill>
        <p:spPr>
          <a:xfrm rot="5400000">
            <a:off x="580988" y="2412325"/>
            <a:ext cx="1628775" cy="264795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2" name="Shape 432"/>
        <p:cNvGrpSpPr/>
        <p:nvPr/>
      </p:nvGrpSpPr>
      <p:grpSpPr>
        <a:xfrm>
          <a:off x="0" y="0"/>
          <a:ext cx="0" cy="0"/>
          <a:chOff x="0" y="0"/>
          <a:chExt cx="0" cy="0"/>
        </a:xfrm>
      </p:grpSpPr>
      <p:sp>
        <p:nvSpPr>
          <p:cNvPr id="433" name="Google Shape;433;p49"/>
          <p:cNvSpPr txBox="1"/>
          <p:nvPr>
            <p:ph type="title"/>
          </p:nvPr>
        </p:nvSpPr>
        <p:spPr>
          <a:xfrm>
            <a:off x="311700" y="445025"/>
            <a:ext cx="8520600" cy="613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36666"/>
              <a:buFont typeface="Arial"/>
              <a:buNone/>
            </a:pPr>
            <a:r>
              <a:rPr lang="en"/>
              <a:t>Waterborne Pathogens: </a:t>
            </a:r>
            <a:r>
              <a:rPr i="1" lang="en"/>
              <a:t>Leptospira </a:t>
            </a:r>
            <a:endParaRPr i="1"/>
          </a:p>
          <a:p>
            <a:pPr indent="0" lvl="0" marL="0" rtl="0" algn="l">
              <a:spcBef>
                <a:spcPts val="0"/>
              </a:spcBef>
              <a:spcAft>
                <a:spcPts val="0"/>
              </a:spcAft>
              <a:buNone/>
            </a:pPr>
            <a:r>
              <a:t/>
            </a:r>
            <a:endParaRPr/>
          </a:p>
        </p:txBody>
      </p:sp>
      <p:sp>
        <p:nvSpPr>
          <p:cNvPr id="434" name="Google Shape;434;p49"/>
          <p:cNvSpPr txBox="1"/>
          <p:nvPr>
            <p:ph idx="1" type="body"/>
          </p:nvPr>
        </p:nvSpPr>
        <p:spPr>
          <a:xfrm>
            <a:off x="311700" y="1171600"/>
            <a:ext cx="8520600" cy="3397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Results:</a:t>
            </a:r>
            <a:endParaRPr/>
          </a:p>
          <a:p>
            <a:pPr indent="-342900" lvl="0" marL="457200" rtl="0" algn="l">
              <a:spcBef>
                <a:spcPts val="1200"/>
              </a:spcBef>
              <a:spcAft>
                <a:spcPts val="0"/>
              </a:spcAft>
              <a:buSzPts val="1800"/>
              <a:buChar char="●"/>
            </a:pPr>
            <a:r>
              <a:rPr lang="en"/>
              <a:t>1 Confirmed </a:t>
            </a:r>
            <a:r>
              <a:rPr lang="en"/>
              <a:t>positive</a:t>
            </a:r>
            <a:endParaRPr/>
          </a:p>
          <a:p>
            <a:pPr indent="-342900" lvl="0" marL="457200" rtl="0" algn="l">
              <a:spcBef>
                <a:spcPts val="0"/>
              </a:spcBef>
              <a:spcAft>
                <a:spcPts val="0"/>
              </a:spcAft>
              <a:buSzPts val="1800"/>
              <a:buChar char="●"/>
            </a:pPr>
            <a:r>
              <a:rPr lang="en"/>
              <a:t>11 Equivocal results </a:t>
            </a:r>
            <a:endParaRPr/>
          </a:p>
          <a:p>
            <a:pPr indent="-317500" lvl="1" marL="914400" rtl="0" algn="l">
              <a:spcBef>
                <a:spcPts val="0"/>
              </a:spcBef>
              <a:spcAft>
                <a:spcPts val="0"/>
              </a:spcAft>
              <a:buSzPts val="1400"/>
              <a:buChar char="○"/>
            </a:pPr>
            <a:r>
              <a:rPr lang="en"/>
              <a:t>5 from soil samples, 6 from water filters</a:t>
            </a:r>
            <a:endParaRPr/>
          </a:p>
          <a:p>
            <a:pPr indent="0" lvl="0" marL="0" rtl="0" algn="l">
              <a:spcBef>
                <a:spcPts val="1200"/>
              </a:spcBef>
              <a:spcAft>
                <a:spcPts val="0"/>
              </a:spcAft>
              <a:buNone/>
            </a:pPr>
            <a:r>
              <a:rPr lang="en"/>
              <a:t>Next steps:</a:t>
            </a:r>
            <a:endParaRPr/>
          </a:p>
          <a:p>
            <a:pPr indent="-342900" lvl="0" marL="457200" rtl="0" algn="l">
              <a:spcBef>
                <a:spcPts val="1200"/>
              </a:spcBef>
              <a:spcAft>
                <a:spcPts val="0"/>
              </a:spcAft>
              <a:buSzPts val="1800"/>
              <a:buChar char="●"/>
            </a:pPr>
            <a:r>
              <a:rPr lang="en"/>
              <a:t>Extraction of prefilters- Coffee and Gauze</a:t>
            </a:r>
            <a:endParaRPr/>
          </a:p>
          <a:p>
            <a:pPr indent="-342900" lvl="0" marL="457200" rtl="0" algn="l">
              <a:spcBef>
                <a:spcPts val="0"/>
              </a:spcBef>
              <a:spcAft>
                <a:spcPts val="0"/>
              </a:spcAft>
              <a:buSzPts val="1800"/>
              <a:buChar char="●"/>
            </a:pPr>
            <a:r>
              <a:rPr b="1" lang="en"/>
              <a:t>Increase filtration</a:t>
            </a:r>
            <a:r>
              <a:rPr lang="en"/>
              <a:t> </a:t>
            </a:r>
            <a:r>
              <a:rPr b="1" lang="en"/>
              <a:t>volume</a:t>
            </a:r>
            <a:r>
              <a:rPr lang="en"/>
              <a:t> </a:t>
            </a:r>
            <a:endParaRPr/>
          </a:p>
          <a:p>
            <a:pPr indent="-342900" lvl="0" marL="457200" rtl="0" algn="l">
              <a:spcBef>
                <a:spcPts val="0"/>
              </a:spcBef>
              <a:spcAft>
                <a:spcPts val="0"/>
              </a:spcAft>
              <a:buSzPts val="1800"/>
              <a:buChar char="●"/>
            </a:pPr>
            <a:r>
              <a:rPr lang="en"/>
              <a:t>Enrichment </a:t>
            </a:r>
            <a:endParaRPr/>
          </a:p>
        </p:txBody>
      </p:sp>
      <p:pic>
        <p:nvPicPr>
          <p:cNvPr id="435" name="Google Shape;435;p49"/>
          <p:cNvPicPr preferRelativeResize="0"/>
          <p:nvPr/>
        </p:nvPicPr>
        <p:blipFill>
          <a:blip r:embed="rId3">
            <a:alphaModFix/>
          </a:blip>
          <a:stretch>
            <a:fillRect/>
          </a:stretch>
        </p:blipFill>
        <p:spPr>
          <a:xfrm>
            <a:off x="6643550" y="523275"/>
            <a:ext cx="952500" cy="4229100"/>
          </a:xfrm>
          <a:prstGeom prst="rect">
            <a:avLst/>
          </a:prstGeom>
          <a:noFill/>
          <a:ln>
            <a:noFill/>
          </a:ln>
        </p:spPr>
      </p:pic>
      <p:pic>
        <p:nvPicPr>
          <p:cNvPr id="436" name="Google Shape;436;p49"/>
          <p:cNvPicPr preferRelativeResize="0"/>
          <p:nvPr/>
        </p:nvPicPr>
        <p:blipFill>
          <a:blip r:embed="rId4">
            <a:alphaModFix/>
          </a:blip>
          <a:stretch>
            <a:fillRect/>
          </a:stretch>
        </p:blipFill>
        <p:spPr>
          <a:xfrm>
            <a:off x="7596050" y="601025"/>
            <a:ext cx="1146989" cy="3780475"/>
          </a:xfrm>
          <a:prstGeom prst="rect">
            <a:avLst/>
          </a:prstGeom>
          <a:noFill/>
          <a:ln>
            <a:noFill/>
          </a:ln>
        </p:spPr>
      </p:pic>
      <p:sp>
        <p:nvSpPr>
          <p:cNvPr id="437" name="Google Shape;437;p49"/>
          <p:cNvSpPr/>
          <p:nvPr/>
        </p:nvSpPr>
        <p:spPr>
          <a:xfrm rot="-2219002">
            <a:off x="7698757" y="1700687"/>
            <a:ext cx="363541" cy="613321"/>
          </a:xfrm>
          <a:prstGeom prst="ellipse">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38" name="Google Shape;438;p49"/>
          <p:cNvPicPr preferRelativeResize="0"/>
          <p:nvPr/>
        </p:nvPicPr>
        <p:blipFill>
          <a:blip r:embed="rId5">
            <a:alphaModFix/>
          </a:blip>
          <a:stretch>
            <a:fillRect/>
          </a:stretch>
        </p:blipFill>
        <p:spPr>
          <a:xfrm flipH="1">
            <a:off x="3564676" y="3754950"/>
            <a:ext cx="2327824" cy="1429449"/>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2" name="Shape 442"/>
        <p:cNvGrpSpPr/>
        <p:nvPr/>
      </p:nvGrpSpPr>
      <p:grpSpPr>
        <a:xfrm>
          <a:off x="0" y="0"/>
          <a:ext cx="0" cy="0"/>
          <a:chOff x="0" y="0"/>
          <a:chExt cx="0" cy="0"/>
        </a:xfrm>
      </p:grpSpPr>
      <p:sp>
        <p:nvSpPr>
          <p:cNvPr id="443" name="Google Shape;443;p50"/>
          <p:cNvSpPr txBox="1"/>
          <p:nvPr>
            <p:ph idx="1" type="body"/>
          </p:nvPr>
        </p:nvSpPr>
        <p:spPr>
          <a:xfrm>
            <a:off x="311700" y="1171600"/>
            <a:ext cx="8520600" cy="33972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i="1" lang="en"/>
              <a:t>Cryptosporidium</a:t>
            </a:r>
            <a:endParaRPr i="1"/>
          </a:p>
          <a:p>
            <a:pPr indent="-317500" lvl="1" marL="914400" rtl="0" algn="l">
              <a:spcBef>
                <a:spcPts val="0"/>
              </a:spcBef>
              <a:spcAft>
                <a:spcPts val="0"/>
              </a:spcAft>
              <a:buSzPts val="1400"/>
              <a:buChar char="○"/>
            </a:pPr>
            <a:r>
              <a:rPr lang="en"/>
              <a:t>No effect of human land use on prevalence</a:t>
            </a:r>
            <a:endParaRPr/>
          </a:p>
          <a:p>
            <a:pPr indent="-317500" lvl="1" marL="914400" rtl="0" algn="l">
              <a:spcBef>
                <a:spcPts val="0"/>
              </a:spcBef>
              <a:spcAft>
                <a:spcPts val="0"/>
              </a:spcAft>
              <a:buSzPts val="1400"/>
              <a:buChar char="○"/>
            </a:pPr>
            <a:r>
              <a:rPr lang="en"/>
              <a:t>May include species analysis in the future</a:t>
            </a:r>
            <a:endParaRPr i="1"/>
          </a:p>
          <a:p>
            <a:pPr indent="-342900" lvl="0" marL="457200" rtl="0" algn="l">
              <a:spcBef>
                <a:spcPts val="0"/>
              </a:spcBef>
              <a:spcAft>
                <a:spcPts val="0"/>
              </a:spcAft>
              <a:buSzPts val="1800"/>
              <a:buChar char="●"/>
            </a:pPr>
            <a:r>
              <a:rPr i="1" lang="en"/>
              <a:t>Giardia</a:t>
            </a:r>
            <a:endParaRPr i="1"/>
          </a:p>
          <a:p>
            <a:pPr indent="-317500" lvl="1" marL="914400" rtl="0" algn="l">
              <a:spcBef>
                <a:spcPts val="0"/>
              </a:spcBef>
              <a:spcAft>
                <a:spcPts val="0"/>
              </a:spcAft>
              <a:buSzPts val="1400"/>
              <a:buChar char="○"/>
            </a:pPr>
            <a:r>
              <a:rPr lang="en"/>
              <a:t>No effect of human land use on prevalence</a:t>
            </a:r>
            <a:endParaRPr/>
          </a:p>
          <a:p>
            <a:pPr indent="-317500" lvl="1" marL="914400" rtl="0" algn="l">
              <a:spcBef>
                <a:spcPts val="0"/>
              </a:spcBef>
              <a:spcAft>
                <a:spcPts val="0"/>
              </a:spcAft>
              <a:buSzPts val="1400"/>
              <a:buChar char="○"/>
            </a:pPr>
            <a:r>
              <a:rPr lang="en"/>
              <a:t>Currently research effect of human land use on strain diversity</a:t>
            </a:r>
            <a:endParaRPr/>
          </a:p>
          <a:p>
            <a:pPr indent="-317500" lvl="1" marL="914400" rtl="0" algn="l">
              <a:spcBef>
                <a:spcPts val="0"/>
              </a:spcBef>
              <a:spcAft>
                <a:spcPts val="0"/>
              </a:spcAft>
              <a:buSzPts val="1400"/>
              <a:buChar char="○"/>
            </a:pPr>
            <a:r>
              <a:rPr lang="en"/>
              <a:t>DNA extraction from pre-filters</a:t>
            </a:r>
            <a:endParaRPr/>
          </a:p>
          <a:p>
            <a:pPr indent="-317500" lvl="1" marL="914400" rtl="0" algn="l">
              <a:spcBef>
                <a:spcPts val="0"/>
              </a:spcBef>
              <a:spcAft>
                <a:spcPts val="0"/>
              </a:spcAft>
              <a:buSzPts val="1400"/>
              <a:buChar char="○"/>
            </a:pPr>
            <a:r>
              <a:rPr lang="en"/>
              <a:t>Experiment with annealing temperatures</a:t>
            </a:r>
            <a:endParaRPr/>
          </a:p>
          <a:p>
            <a:pPr indent="-342900" lvl="0" marL="457200" rtl="0" algn="l">
              <a:spcBef>
                <a:spcPts val="0"/>
              </a:spcBef>
              <a:spcAft>
                <a:spcPts val="0"/>
              </a:spcAft>
              <a:buSzPts val="1800"/>
              <a:buChar char="●"/>
            </a:pPr>
            <a:r>
              <a:rPr i="1" lang="en"/>
              <a:t>Leptospira</a:t>
            </a:r>
            <a:endParaRPr i="1"/>
          </a:p>
          <a:p>
            <a:pPr indent="-317500" lvl="1" marL="914400" rtl="0" algn="l">
              <a:spcBef>
                <a:spcPts val="0"/>
              </a:spcBef>
              <a:spcAft>
                <a:spcPts val="0"/>
              </a:spcAft>
              <a:buSzPts val="1400"/>
              <a:buChar char="○"/>
            </a:pPr>
            <a:r>
              <a:rPr lang="en"/>
              <a:t>Low detections, protocol changes needed</a:t>
            </a:r>
            <a:endParaRPr/>
          </a:p>
          <a:p>
            <a:pPr indent="-317500" lvl="1" marL="914400" rtl="0" algn="l">
              <a:spcBef>
                <a:spcPts val="0"/>
              </a:spcBef>
              <a:spcAft>
                <a:spcPts val="0"/>
              </a:spcAft>
              <a:buSzPts val="1400"/>
              <a:buChar char="○"/>
            </a:pPr>
            <a:r>
              <a:rPr lang="en"/>
              <a:t>Filter higher volumes of water</a:t>
            </a:r>
            <a:endParaRPr/>
          </a:p>
          <a:p>
            <a:pPr indent="-317500" lvl="1" marL="914400" rtl="0" algn="l">
              <a:spcBef>
                <a:spcPts val="0"/>
              </a:spcBef>
              <a:spcAft>
                <a:spcPts val="0"/>
              </a:spcAft>
              <a:buSzPts val="1400"/>
              <a:buChar char="○"/>
            </a:pPr>
            <a:r>
              <a:rPr lang="en"/>
              <a:t>DNA extraction from pre-filters</a:t>
            </a:r>
            <a:endParaRPr/>
          </a:p>
        </p:txBody>
      </p:sp>
      <p:pic>
        <p:nvPicPr>
          <p:cNvPr id="444" name="Google Shape;444;p50"/>
          <p:cNvPicPr preferRelativeResize="0"/>
          <p:nvPr/>
        </p:nvPicPr>
        <p:blipFill>
          <a:blip r:embed="rId3">
            <a:alphaModFix/>
          </a:blip>
          <a:stretch>
            <a:fillRect/>
          </a:stretch>
        </p:blipFill>
        <p:spPr>
          <a:xfrm>
            <a:off x="5090807" y="1196725"/>
            <a:ext cx="1947168" cy="1298825"/>
          </a:xfrm>
          <a:prstGeom prst="rect">
            <a:avLst/>
          </a:prstGeom>
          <a:noFill/>
          <a:ln>
            <a:noFill/>
          </a:ln>
        </p:spPr>
      </p:pic>
      <p:sp>
        <p:nvSpPr>
          <p:cNvPr id="445" name="Google Shape;445;p50"/>
          <p:cNvSpPr txBox="1"/>
          <p:nvPr>
            <p:ph type="title"/>
          </p:nvPr>
        </p:nvSpPr>
        <p:spPr>
          <a:xfrm>
            <a:off x="311700" y="445025"/>
            <a:ext cx="8520600" cy="613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Waterborne Pathogens: Summary</a:t>
            </a:r>
            <a:endParaRPr/>
          </a:p>
        </p:txBody>
      </p:sp>
      <p:pic>
        <p:nvPicPr>
          <p:cNvPr id="446" name="Google Shape;446;p50"/>
          <p:cNvPicPr preferRelativeResize="0"/>
          <p:nvPr/>
        </p:nvPicPr>
        <p:blipFill>
          <a:blip r:embed="rId4">
            <a:alphaModFix/>
          </a:blip>
          <a:stretch>
            <a:fillRect/>
          </a:stretch>
        </p:blipFill>
        <p:spPr>
          <a:xfrm>
            <a:off x="6648043" y="2003400"/>
            <a:ext cx="2021275" cy="2028025"/>
          </a:xfrm>
          <a:prstGeom prst="rect">
            <a:avLst/>
          </a:prstGeom>
          <a:noFill/>
          <a:ln>
            <a:noFill/>
          </a:ln>
        </p:spPr>
      </p:pic>
      <p:pic>
        <p:nvPicPr>
          <p:cNvPr id="447" name="Google Shape;447;p50"/>
          <p:cNvPicPr preferRelativeResize="0"/>
          <p:nvPr/>
        </p:nvPicPr>
        <p:blipFill>
          <a:blip r:embed="rId5">
            <a:alphaModFix/>
          </a:blip>
          <a:stretch>
            <a:fillRect/>
          </a:stretch>
        </p:blipFill>
        <p:spPr>
          <a:xfrm>
            <a:off x="4840571" y="3464097"/>
            <a:ext cx="1947173" cy="1395979"/>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1" name="Shape 451"/>
        <p:cNvGrpSpPr/>
        <p:nvPr/>
      </p:nvGrpSpPr>
      <p:grpSpPr>
        <a:xfrm>
          <a:off x="0" y="0"/>
          <a:ext cx="0" cy="0"/>
          <a:chOff x="0" y="0"/>
          <a:chExt cx="0" cy="0"/>
        </a:xfrm>
      </p:grpSpPr>
      <p:sp>
        <p:nvSpPr>
          <p:cNvPr id="452" name="Google Shape;452;p51"/>
          <p:cNvSpPr txBox="1"/>
          <p:nvPr>
            <p:ph type="title"/>
          </p:nvPr>
        </p:nvSpPr>
        <p:spPr>
          <a:xfrm>
            <a:off x="311700" y="445025"/>
            <a:ext cx="8520600" cy="613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Ticks</a:t>
            </a:r>
            <a:endParaRPr/>
          </a:p>
        </p:txBody>
      </p:sp>
      <p:sp>
        <p:nvSpPr>
          <p:cNvPr id="453" name="Google Shape;453;p51"/>
          <p:cNvSpPr txBox="1"/>
          <p:nvPr>
            <p:ph idx="1" type="body"/>
          </p:nvPr>
        </p:nvSpPr>
        <p:spPr>
          <a:xfrm>
            <a:off x="311700" y="1058225"/>
            <a:ext cx="2622300" cy="1459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i="1" lang="en"/>
              <a:t>Ixodes pacificus</a:t>
            </a:r>
            <a:endParaRPr i="1"/>
          </a:p>
          <a:p>
            <a:pPr indent="-342900" lvl="0" marL="457200" rtl="0" algn="l">
              <a:spcBef>
                <a:spcPts val="0"/>
              </a:spcBef>
              <a:spcAft>
                <a:spcPts val="0"/>
              </a:spcAft>
              <a:buSzPts val="1800"/>
              <a:buChar char="●"/>
            </a:pPr>
            <a:r>
              <a:rPr lang="en"/>
              <a:t>Lyme Disease</a:t>
            </a:r>
            <a:endParaRPr/>
          </a:p>
          <a:p>
            <a:pPr indent="-342900" lvl="0" marL="457200" rtl="0" algn="l">
              <a:spcBef>
                <a:spcPts val="0"/>
              </a:spcBef>
              <a:spcAft>
                <a:spcPts val="0"/>
              </a:spcAft>
              <a:buSzPts val="1800"/>
              <a:buChar char="●"/>
            </a:pPr>
            <a:r>
              <a:rPr lang="en"/>
              <a:t>Anaplasma</a:t>
            </a:r>
            <a:endParaRPr/>
          </a:p>
          <a:p>
            <a:pPr indent="-342900" lvl="0" marL="457200" rtl="0" algn="l">
              <a:spcBef>
                <a:spcPts val="0"/>
              </a:spcBef>
              <a:spcAft>
                <a:spcPts val="0"/>
              </a:spcAft>
              <a:buSzPts val="1800"/>
              <a:buChar char="●"/>
            </a:pPr>
            <a:r>
              <a:rPr lang="en"/>
              <a:t>Ehrlichia</a:t>
            </a:r>
            <a:endParaRPr/>
          </a:p>
        </p:txBody>
      </p:sp>
      <p:pic>
        <p:nvPicPr>
          <p:cNvPr id="454" name="Google Shape;454;p51"/>
          <p:cNvPicPr preferRelativeResize="0"/>
          <p:nvPr/>
        </p:nvPicPr>
        <p:blipFill rotWithShape="1">
          <a:blip r:embed="rId3">
            <a:alphaModFix/>
          </a:blip>
          <a:srcRect b="48837" l="35358" r="32857" t="24999"/>
          <a:stretch/>
        </p:blipFill>
        <p:spPr>
          <a:xfrm>
            <a:off x="1835525" y="2517425"/>
            <a:ext cx="2205800" cy="2421002"/>
          </a:xfrm>
          <a:prstGeom prst="rect">
            <a:avLst/>
          </a:prstGeom>
          <a:noFill/>
          <a:ln>
            <a:noFill/>
          </a:ln>
        </p:spPr>
      </p:pic>
      <p:pic>
        <p:nvPicPr>
          <p:cNvPr id="455" name="Google Shape;455;p51"/>
          <p:cNvPicPr preferRelativeResize="0"/>
          <p:nvPr/>
        </p:nvPicPr>
        <p:blipFill>
          <a:blip r:embed="rId4">
            <a:alphaModFix/>
          </a:blip>
          <a:stretch>
            <a:fillRect/>
          </a:stretch>
        </p:blipFill>
        <p:spPr>
          <a:xfrm>
            <a:off x="4830700" y="2517425"/>
            <a:ext cx="2549080" cy="2421001"/>
          </a:xfrm>
          <a:prstGeom prst="rect">
            <a:avLst/>
          </a:prstGeom>
          <a:noFill/>
          <a:ln>
            <a:noFill/>
          </a:ln>
        </p:spPr>
      </p:pic>
      <p:sp>
        <p:nvSpPr>
          <p:cNvPr id="456" name="Google Shape;456;p51"/>
          <p:cNvSpPr txBox="1"/>
          <p:nvPr>
            <p:ph idx="1" type="body"/>
          </p:nvPr>
        </p:nvSpPr>
        <p:spPr>
          <a:xfrm>
            <a:off x="3027000" y="1058225"/>
            <a:ext cx="3090000" cy="1068600"/>
          </a:xfrm>
          <a:prstGeom prst="rect">
            <a:avLst/>
          </a:prstGeom>
        </p:spPr>
        <p:txBody>
          <a:bodyPr anchorCtr="0" anchor="t" bIns="91425" lIns="91425" spcFirstLastPara="1" rIns="91425" wrap="square" tIns="91425">
            <a:normAutofit lnSpcReduction="10000"/>
          </a:bodyPr>
          <a:lstStyle/>
          <a:p>
            <a:pPr indent="0" lvl="0" marL="0" rtl="0" algn="l">
              <a:spcBef>
                <a:spcPts val="0"/>
              </a:spcBef>
              <a:spcAft>
                <a:spcPts val="0"/>
              </a:spcAft>
              <a:buNone/>
            </a:pPr>
            <a:r>
              <a:rPr i="1" lang="en"/>
              <a:t>Dermacentor variabilis </a:t>
            </a:r>
            <a:endParaRPr/>
          </a:p>
          <a:p>
            <a:pPr indent="-342900" lvl="0" marL="457200" rtl="0" algn="l">
              <a:spcBef>
                <a:spcPts val="0"/>
              </a:spcBef>
              <a:spcAft>
                <a:spcPts val="0"/>
              </a:spcAft>
              <a:buSzPts val="1800"/>
              <a:buChar char="●"/>
            </a:pPr>
            <a:r>
              <a:rPr lang="en"/>
              <a:t>Rocky Mountain Spotted Fever (RMSF)</a:t>
            </a:r>
            <a:endParaRPr/>
          </a:p>
        </p:txBody>
      </p:sp>
      <p:sp>
        <p:nvSpPr>
          <p:cNvPr id="457" name="Google Shape;457;p51"/>
          <p:cNvSpPr txBox="1"/>
          <p:nvPr>
            <p:ph idx="1" type="body"/>
          </p:nvPr>
        </p:nvSpPr>
        <p:spPr>
          <a:xfrm>
            <a:off x="6117000" y="1058225"/>
            <a:ext cx="2890500" cy="15135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i="1" lang="en"/>
              <a:t>Rhipicephalus sanguineus</a:t>
            </a:r>
            <a:endParaRPr i="1"/>
          </a:p>
          <a:p>
            <a:pPr indent="-342900" lvl="0" marL="457200" rtl="0" algn="l">
              <a:spcBef>
                <a:spcPts val="0"/>
              </a:spcBef>
              <a:spcAft>
                <a:spcPts val="0"/>
              </a:spcAft>
              <a:buSzPts val="1800"/>
              <a:buChar char="●"/>
            </a:pPr>
            <a:r>
              <a:rPr lang="en"/>
              <a:t>RMSF</a:t>
            </a:r>
            <a:endParaRPr/>
          </a:p>
          <a:p>
            <a:pPr indent="-342900" lvl="0" marL="457200" rtl="0" algn="l">
              <a:spcBef>
                <a:spcPts val="0"/>
              </a:spcBef>
              <a:spcAft>
                <a:spcPts val="0"/>
              </a:spcAft>
              <a:buSzPts val="1800"/>
              <a:buChar char="●"/>
            </a:pPr>
            <a:r>
              <a:rPr lang="en"/>
              <a:t>Babesia</a:t>
            </a:r>
            <a:endParaRPr/>
          </a:p>
          <a:p>
            <a:pPr indent="-342900" lvl="0" marL="457200" rtl="0" algn="l">
              <a:spcBef>
                <a:spcPts val="0"/>
              </a:spcBef>
              <a:spcAft>
                <a:spcPts val="0"/>
              </a:spcAft>
              <a:buSzPts val="1800"/>
              <a:buChar char="●"/>
            </a:pPr>
            <a:r>
              <a:rPr lang="en"/>
              <a:t>Ehrlichia</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1" name="Shape 461"/>
        <p:cNvGrpSpPr/>
        <p:nvPr/>
      </p:nvGrpSpPr>
      <p:grpSpPr>
        <a:xfrm>
          <a:off x="0" y="0"/>
          <a:ext cx="0" cy="0"/>
          <a:chOff x="0" y="0"/>
          <a:chExt cx="0" cy="0"/>
        </a:xfrm>
      </p:grpSpPr>
      <p:sp>
        <p:nvSpPr>
          <p:cNvPr id="462" name="Google Shape;462;p52"/>
          <p:cNvSpPr txBox="1"/>
          <p:nvPr>
            <p:ph type="title"/>
          </p:nvPr>
        </p:nvSpPr>
        <p:spPr>
          <a:xfrm>
            <a:off x="311700" y="445025"/>
            <a:ext cx="8520600" cy="613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Ticks: Objective of Study</a:t>
            </a:r>
            <a:endParaRPr/>
          </a:p>
        </p:txBody>
      </p:sp>
      <p:sp>
        <p:nvSpPr>
          <p:cNvPr id="463" name="Google Shape;463;p52"/>
          <p:cNvSpPr txBox="1"/>
          <p:nvPr>
            <p:ph idx="1" type="body"/>
          </p:nvPr>
        </p:nvSpPr>
        <p:spPr>
          <a:xfrm>
            <a:off x="311700" y="1171600"/>
            <a:ext cx="8520600" cy="33972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sz="2500"/>
              <a:t>Determine tick prevalence in Oregon, and does tick abundance change over a land use gradient from low to high disturbance?</a:t>
            </a:r>
            <a:endParaRPr sz="2200"/>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7" name="Shape 467"/>
        <p:cNvGrpSpPr/>
        <p:nvPr/>
      </p:nvGrpSpPr>
      <p:grpSpPr>
        <a:xfrm>
          <a:off x="0" y="0"/>
          <a:ext cx="0" cy="0"/>
          <a:chOff x="0" y="0"/>
          <a:chExt cx="0" cy="0"/>
        </a:xfrm>
      </p:grpSpPr>
      <p:sp>
        <p:nvSpPr>
          <p:cNvPr id="468" name="Google Shape;468;p53"/>
          <p:cNvSpPr txBox="1"/>
          <p:nvPr>
            <p:ph type="title"/>
          </p:nvPr>
        </p:nvSpPr>
        <p:spPr>
          <a:xfrm>
            <a:off x="311700" y="445025"/>
            <a:ext cx="8520600" cy="613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Ticks: Methods</a:t>
            </a:r>
            <a:endParaRPr/>
          </a:p>
        </p:txBody>
      </p:sp>
      <p:pic>
        <p:nvPicPr>
          <p:cNvPr id="469" name="Google Shape;469;p53"/>
          <p:cNvPicPr preferRelativeResize="0"/>
          <p:nvPr/>
        </p:nvPicPr>
        <p:blipFill rotWithShape="1">
          <a:blip r:embed="rId3">
            <a:alphaModFix/>
          </a:blip>
          <a:srcRect b="0" l="0" r="0" t="14770"/>
          <a:stretch/>
        </p:blipFill>
        <p:spPr>
          <a:xfrm>
            <a:off x="2861538" y="1917963"/>
            <a:ext cx="1982424" cy="2060924"/>
          </a:xfrm>
          <a:prstGeom prst="rect">
            <a:avLst/>
          </a:prstGeom>
          <a:noFill/>
          <a:ln>
            <a:noFill/>
          </a:ln>
        </p:spPr>
      </p:pic>
      <p:cxnSp>
        <p:nvCxnSpPr>
          <p:cNvPr id="470" name="Google Shape;470;p53"/>
          <p:cNvCxnSpPr>
            <a:stCxn id="471" idx="3"/>
            <a:endCxn id="469" idx="1"/>
          </p:cNvCxnSpPr>
          <p:nvPr/>
        </p:nvCxnSpPr>
        <p:spPr>
          <a:xfrm>
            <a:off x="2165500" y="2948438"/>
            <a:ext cx="696000" cy="0"/>
          </a:xfrm>
          <a:prstGeom prst="straightConnector1">
            <a:avLst/>
          </a:prstGeom>
          <a:noFill/>
          <a:ln cap="flat" cmpd="sng" w="38100">
            <a:solidFill>
              <a:schemeClr val="accent3"/>
            </a:solidFill>
            <a:prstDash val="solid"/>
            <a:round/>
            <a:headEnd len="med" w="med" type="none"/>
            <a:tailEnd len="med" w="med" type="triangle"/>
          </a:ln>
        </p:spPr>
      </p:cxnSp>
      <p:cxnSp>
        <p:nvCxnSpPr>
          <p:cNvPr id="472" name="Google Shape;472;p53"/>
          <p:cNvCxnSpPr>
            <a:stCxn id="469" idx="3"/>
            <a:endCxn id="473" idx="1"/>
          </p:cNvCxnSpPr>
          <p:nvPr/>
        </p:nvCxnSpPr>
        <p:spPr>
          <a:xfrm>
            <a:off x="4843962" y="2948425"/>
            <a:ext cx="696000" cy="0"/>
          </a:xfrm>
          <a:prstGeom prst="straightConnector1">
            <a:avLst/>
          </a:prstGeom>
          <a:noFill/>
          <a:ln cap="flat" cmpd="sng" w="38100">
            <a:solidFill>
              <a:schemeClr val="accent3"/>
            </a:solidFill>
            <a:prstDash val="solid"/>
            <a:round/>
            <a:headEnd len="med" w="med" type="none"/>
            <a:tailEnd len="med" w="med" type="triangle"/>
          </a:ln>
        </p:spPr>
      </p:cxnSp>
      <p:pic>
        <p:nvPicPr>
          <p:cNvPr id="473" name="Google Shape;473;p53"/>
          <p:cNvPicPr preferRelativeResize="0"/>
          <p:nvPr/>
        </p:nvPicPr>
        <p:blipFill>
          <a:blip r:embed="rId4">
            <a:alphaModFix/>
          </a:blip>
          <a:stretch>
            <a:fillRect/>
          </a:stretch>
        </p:blipFill>
        <p:spPr>
          <a:xfrm>
            <a:off x="5540002" y="2373888"/>
            <a:ext cx="3522924" cy="1149075"/>
          </a:xfrm>
          <a:prstGeom prst="rect">
            <a:avLst/>
          </a:prstGeom>
          <a:noFill/>
          <a:ln>
            <a:noFill/>
          </a:ln>
        </p:spPr>
      </p:pic>
      <p:pic>
        <p:nvPicPr>
          <p:cNvPr id="471" name="Google Shape;471;p53"/>
          <p:cNvPicPr preferRelativeResize="0"/>
          <p:nvPr/>
        </p:nvPicPr>
        <p:blipFill rotWithShape="1">
          <a:blip r:embed="rId5">
            <a:alphaModFix/>
          </a:blip>
          <a:srcRect b="25099" l="11492" r="11376" t="0"/>
          <a:stretch/>
        </p:blipFill>
        <p:spPr>
          <a:xfrm>
            <a:off x="311700" y="1532588"/>
            <a:ext cx="1853800" cy="283170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 name="Shape 90"/>
        <p:cNvGrpSpPr/>
        <p:nvPr/>
      </p:nvGrpSpPr>
      <p:grpSpPr>
        <a:xfrm>
          <a:off x="0" y="0"/>
          <a:ext cx="0" cy="0"/>
          <a:chOff x="0" y="0"/>
          <a:chExt cx="0" cy="0"/>
        </a:xfrm>
      </p:grpSpPr>
      <p:pic>
        <p:nvPicPr>
          <p:cNvPr id="91" name="Google Shape;91;p18"/>
          <p:cNvPicPr preferRelativeResize="0"/>
          <p:nvPr/>
        </p:nvPicPr>
        <p:blipFill>
          <a:blip r:embed="rId3">
            <a:alphaModFix/>
          </a:blip>
          <a:stretch>
            <a:fillRect/>
          </a:stretch>
        </p:blipFill>
        <p:spPr>
          <a:xfrm>
            <a:off x="547325" y="1167424"/>
            <a:ext cx="3349201" cy="3984876"/>
          </a:xfrm>
          <a:prstGeom prst="rect">
            <a:avLst/>
          </a:prstGeom>
          <a:noFill/>
          <a:ln>
            <a:noFill/>
          </a:ln>
        </p:spPr>
      </p:pic>
      <p:sp>
        <p:nvSpPr>
          <p:cNvPr id="92" name="Google Shape;92;p18"/>
          <p:cNvSpPr txBox="1"/>
          <p:nvPr/>
        </p:nvSpPr>
        <p:spPr>
          <a:xfrm>
            <a:off x="547325" y="1167425"/>
            <a:ext cx="3349200" cy="3976200"/>
          </a:xfrm>
          <a:prstGeom prst="rect">
            <a:avLst/>
          </a:prstGeom>
          <a:solidFill>
            <a:srgbClr val="FB8C00">
              <a:alpha val="72020"/>
            </a:srgbClr>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4000"/>
              <a:t>Education</a:t>
            </a:r>
            <a:endParaRPr b="1" sz="4000"/>
          </a:p>
          <a:p>
            <a:pPr indent="0" lvl="0" marL="0" rtl="0" algn="l">
              <a:spcBef>
                <a:spcPts val="0"/>
              </a:spcBef>
              <a:spcAft>
                <a:spcPts val="0"/>
              </a:spcAft>
              <a:buNone/>
            </a:pPr>
            <a:r>
              <a:rPr lang="en" sz="2400">
                <a:solidFill>
                  <a:schemeClr val="dk1"/>
                </a:solidFill>
              </a:rPr>
              <a:t>Interdisciplinary</a:t>
            </a:r>
            <a:endParaRPr sz="2000">
              <a:solidFill>
                <a:schemeClr val="dk1"/>
              </a:solidFill>
            </a:endParaRPr>
          </a:p>
          <a:p>
            <a:pPr indent="-160020" lvl="0" marL="182880" rtl="0" algn="l">
              <a:spcBef>
                <a:spcPts val="0"/>
              </a:spcBef>
              <a:spcAft>
                <a:spcPts val="0"/>
              </a:spcAft>
              <a:buClr>
                <a:schemeClr val="dk1"/>
              </a:buClr>
              <a:buSzPts val="1800"/>
              <a:buChar char="-"/>
            </a:pPr>
            <a:r>
              <a:rPr lang="en" sz="1800">
                <a:solidFill>
                  <a:schemeClr val="dk1"/>
                </a:solidFill>
              </a:rPr>
              <a:t>Human health</a:t>
            </a:r>
            <a:endParaRPr sz="1800">
              <a:solidFill>
                <a:schemeClr val="dk1"/>
              </a:solidFill>
            </a:endParaRPr>
          </a:p>
          <a:p>
            <a:pPr indent="-160020" lvl="0" marL="182880" rtl="0" algn="l">
              <a:spcBef>
                <a:spcPts val="0"/>
              </a:spcBef>
              <a:spcAft>
                <a:spcPts val="0"/>
              </a:spcAft>
              <a:buClr>
                <a:schemeClr val="dk1"/>
              </a:buClr>
              <a:buSzPts val="1800"/>
              <a:buChar char="-"/>
            </a:pPr>
            <a:r>
              <a:rPr lang="en" sz="1800">
                <a:solidFill>
                  <a:schemeClr val="dk1"/>
                </a:solidFill>
              </a:rPr>
              <a:t>Animal health</a:t>
            </a:r>
            <a:endParaRPr sz="1800">
              <a:solidFill>
                <a:schemeClr val="dk1"/>
              </a:solidFill>
            </a:endParaRPr>
          </a:p>
          <a:p>
            <a:pPr indent="-160020" lvl="0" marL="182880" rtl="0" algn="l">
              <a:spcBef>
                <a:spcPts val="0"/>
              </a:spcBef>
              <a:spcAft>
                <a:spcPts val="0"/>
              </a:spcAft>
              <a:buClr>
                <a:schemeClr val="dk1"/>
              </a:buClr>
              <a:buSzPts val="1800"/>
              <a:buChar char="-"/>
            </a:pPr>
            <a:r>
              <a:rPr lang="en" sz="1800">
                <a:solidFill>
                  <a:schemeClr val="dk1"/>
                </a:solidFill>
              </a:rPr>
              <a:t>Environmental health</a:t>
            </a:r>
            <a:endParaRPr sz="1800">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sz="2400">
                <a:solidFill>
                  <a:schemeClr val="dk1"/>
                </a:solidFill>
              </a:rPr>
              <a:t>Research literacy</a:t>
            </a:r>
            <a:endParaRPr sz="2400">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sz="2400">
              <a:solidFill>
                <a:schemeClr val="dk1"/>
              </a:solidFill>
            </a:endParaRPr>
          </a:p>
          <a:p>
            <a:pPr indent="0" lvl="0" marL="0" rtl="0" algn="ctr">
              <a:spcBef>
                <a:spcPts val="0"/>
              </a:spcBef>
              <a:spcAft>
                <a:spcPts val="0"/>
              </a:spcAft>
              <a:buNone/>
            </a:pPr>
            <a:r>
              <a:t/>
            </a:r>
            <a:endParaRPr sz="4000"/>
          </a:p>
        </p:txBody>
      </p:sp>
      <p:sp>
        <p:nvSpPr>
          <p:cNvPr id="93" name="Google Shape;93;p18"/>
          <p:cNvSpPr txBox="1"/>
          <p:nvPr>
            <p:ph type="title"/>
          </p:nvPr>
        </p:nvSpPr>
        <p:spPr>
          <a:xfrm>
            <a:off x="438150" y="-12175"/>
            <a:ext cx="8705700" cy="1179600"/>
          </a:xfrm>
          <a:prstGeom prst="rect">
            <a:avLst/>
          </a:prstGeom>
          <a:noFill/>
        </p:spPr>
        <p:txBody>
          <a:bodyPr anchorCtr="0" anchor="t" bIns="91425" lIns="91425" spcFirstLastPara="1" rIns="91425" wrap="square" tIns="182875">
            <a:normAutofit/>
          </a:bodyPr>
          <a:lstStyle/>
          <a:p>
            <a:pPr indent="0" lvl="0" marL="0" rtl="0" algn="l">
              <a:spcBef>
                <a:spcPts val="0"/>
              </a:spcBef>
              <a:spcAft>
                <a:spcPts val="0"/>
              </a:spcAft>
              <a:buNone/>
            </a:pPr>
            <a:r>
              <a:rPr lang="en" sz="3600">
                <a:latin typeface="Arial"/>
                <a:ea typeface="Arial"/>
                <a:cs typeface="Arial"/>
                <a:sym typeface="Arial"/>
              </a:rPr>
              <a:t>Program </a:t>
            </a:r>
            <a:r>
              <a:rPr lang="en" sz="3600">
                <a:latin typeface="Arial"/>
                <a:ea typeface="Arial"/>
                <a:cs typeface="Arial"/>
                <a:sym typeface="Arial"/>
              </a:rPr>
              <a:t>Goals</a:t>
            </a:r>
            <a:endParaRPr sz="3600">
              <a:latin typeface="Arial"/>
              <a:ea typeface="Arial"/>
              <a:cs typeface="Arial"/>
              <a:sym typeface="Arial"/>
            </a:endParaRPr>
          </a:p>
        </p:txBody>
      </p:sp>
      <p:pic>
        <p:nvPicPr>
          <p:cNvPr id="94" name="Google Shape;94;p18"/>
          <p:cNvPicPr preferRelativeResize="0"/>
          <p:nvPr/>
        </p:nvPicPr>
        <p:blipFill>
          <a:blip r:embed="rId4">
            <a:alphaModFix/>
          </a:blip>
          <a:stretch>
            <a:fillRect/>
          </a:stretch>
        </p:blipFill>
        <p:spPr>
          <a:xfrm>
            <a:off x="4920675" y="1255750"/>
            <a:ext cx="2753457" cy="3671276"/>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7" name="Shape 477"/>
        <p:cNvGrpSpPr/>
        <p:nvPr/>
      </p:nvGrpSpPr>
      <p:grpSpPr>
        <a:xfrm>
          <a:off x="0" y="0"/>
          <a:ext cx="0" cy="0"/>
          <a:chOff x="0" y="0"/>
          <a:chExt cx="0" cy="0"/>
        </a:xfrm>
      </p:grpSpPr>
      <p:sp>
        <p:nvSpPr>
          <p:cNvPr id="478" name="Google Shape;478;p54"/>
          <p:cNvSpPr txBox="1"/>
          <p:nvPr>
            <p:ph type="title"/>
          </p:nvPr>
        </p:nvSpPr>
        <p:spPr>
          <a:xfrm>
            <a:off x="311700" y="445025"/>
            <a:ext cx="8520600" cy="613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Ticks: Results</a:t>
            </a:r>
            <a:endParaRPr/>
          </a:p>
        </p:txBody>
      </p:sp>
      <p:grpSp>
        <p:nvGrpSpPr>
          <p:cNvPr id="479" name="Google Shape;479;p54"/>
          <p:cNvGrpSpPr/>
          <p:nvPr/>
        </p:nvGrpSpPr>
        <p:grpSpPr>
          <a:xfrm>
            <a:off x="311700" y="1058225"/>
            <a:ext cx="6912155" cy="3868407"/>
            <a:chOff x="206178" y="1058235"/>
            <a:chExt cx="6434700" cy="3541200"/>
          </a:xfrm>
        </p:grpSpPr>
        <p:sp>
          <p:nvSpPr>
            <p:cNvPr id="480" name="Google Shape;480;p54"/>
            <p:cNvSpPr/>
            <p:nvPr/>
          </p:nvSpPr>
          <p:spPr>
            <a:xfrm>
              <a:off x="206178" y="1058235"/>
              <a:ext cx="6434700" cy="3541200"/>
            </a:xfrm>
            <a:prstGeom prst="rect">
              <a:avLst/>
            </a:prstGeom>
            <a:solidFill>
              <a:schemeClr val="lt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81" name="Google Shape;481;p54"/>
            <p:cNvPicPr preferRelativeResize="0"/>
            <p:nvPr/>
          </p:nvPicPr>
          <p:blipFill rotWithShape="1">
            <a:blip r:embed="rId3">
              <a:alphaModFix/>
            </a:blip>
            <a:srcRect b="48930" l="0" r="73233" t="0"/>
            <a:stretch/>
          </p:blipFill>
          <p:spPr>
            <a:xfrm>
              <a:off x="311698" y="1146619"/>
              <a:ext cx="2932069" cy="3393079"/>
            </a:xfrm>
            <a:prstGeom prst="rect">
              <a:avLst/>
            </a:prstGeom>
            <a:noFill/>
            <a:ln>
              <a:noFill/>
            </a:ln>
          </p:spPr>
        </p:pic>
        <p:pic>
          <p:nvPicPr>
            <p:cNvPr id="482" name="Google Shape;482;p54"/>
            <p:cNvPicPr preferRelativeResize="0"/>
            <p:nvPr/>
          </p:nvPicPr>
          <p:blipFill rotWithShape="1">
            <a:blip r:embed="rId3">
              <a:alphaModFix/>
            </a:blip>
            <a:srcRect b="4457" l="42982" r="29848" t="47300"/>
            <a:stretch/>
          </p:blipFill>
          <p:spPr>
            <a:xfrm>
              <a:off x="3541438" y="1146150"/>
              <a:ext cx="2748325" cy="2959749"/>
            </a:xfrm>
            <a:prstGeom prst="rect">
              <a:avLst/>
            </a:prstGeom>
            <a:noFill/>
            <a:ln>
              <a:noFill/>
            </a:ln>
          </p:spPr>
        </p:pic>
        <p:sp>
          <p:nvSpPr>
            <p:cNvPr id="483" name="Google Shape;483;p54"/>
            <p:cNvSpPr txBox="1"/>
            <p:nvPr/>
          </p:nvSpPr>
          <p:spPr>
            <a:xfrm>
              <a:off x="267475" y="1146625"/>
              <a:ext cx="2976300" cy="405600"/>
            </a:xfrm>
            <a:prstGeom prst="rect">
              <a:avLst/>
            </a:prstGeom>
            <a:solidFill>
              <a:schemeClr val="lt1"/>
            </a:solidFill>
            <a:ln>
              <a:noFill/>
            </a:ln>
          </p:spPr>
          <p:txBody>
            <a:bodyPr anchorCtr="0" anchor="t" bIns="91425" lIns="0" spcFirstLastPara="1" rIns="0" wrap="square" tIns="91425">
              <a:noAutofit/>
            </a:bodyPr>
            <a:lstStyle/>
            <a:p>
              <a:pPr indent="0" lvl="0" marL="0" rtl="0" algn="ctr">
                <a:spcBef>
                  <a:spcPts val="0"/>
                </a:spcBef>
                <a:spcAft>
                  <a:spcPts val="0"/>
                </a:spcAft>
                <a:buNone/>
              </a:pPr>
              <a:r>
                <a:rPr b="1" lang="en" sz="1300"/>
                <a:t>% of Disturbance Types with Ticks</a:t>
              </a:r>
              <a:endParaRPr b="1" sz="1300"/>
            </a:p>
          </p:txBody>
        </p:sp>
        <p:sp>
          <p:nvSpPr>
            <p:cNvPr id="484" name="Google Shape;484;p54"/>
            <p:cNvSpPr txBox="1"/>
            <p:nvPr/>
          </p:nvSpPr>
          <p:spPr>
            <a:xfrm>
              <a:off x="3243700" y="1146150"/>
              <a:ext cx="3343800" cy="405600"/>
            </a:xfrm>
            <a:prstGeom prst="rect">
              <a:avLst/>
            </a:prstGeom>
            <a:solidFill>
              <a:schemeClr val="lt1"/>
            </a:solidFill>
            <a:ln>
              <a:noFill/>
            </a:ln>
          </p:spPr>
          <p:txBody>
            <a:bodyPr anchorCtr="0" anchor="t" bIns="91425" lIns="0" spcFirstLastPara="1" rIns="0" wrap="square" tIns="91425">
              <a:noAutofit/>
            </a:bodyPr>
            <a:lstStyle/>
            <a:p>
              <a:pPr indent="0" lvl="0" marL="0" rtl="0" algn="ctr">
                <a:spcBef>
                  <a:spcPts val="0"/>
                </a:spcBef>
                <a:spcAft>
                  <a:spcPts val="0"/>
                </a:spcAft>
                <a:buNone/>
              </a:pPr>
              <a:r>
                <a:rPr b="1" lang="en" sz="1300"/>
                <a:t>White River Watershed Tick Abundance</a:t>
              </a:r>
              <a:endParaRPr b="1" sz="1300"/>
            </a:p>
          </p:txBody>
        </p:sp>
        <p:sp>
          <p:nvSpPr>
            <p:cNvPr id="485" name="Google Shape;485;p54"/>
            <p:cNvSpPr txBox="1"/>
            <p:nvPr/>
          </p:nvSpPr>
          <p:spPr>
            <a:xfrm>
              <a:off x="1020025" y="3875875"/>
              <a:ext cx="694500" cy="405600"/>
            </a:xfrm>
            <a:prstGeom prst="rect">
              <a:avLst/>
            </a:prstGeom>
            <a:solidFill>
              <a:schemeClr val="lt1"/>
            </a:solidFill>
            <a:ln>
              <a:noFill/>
            </a:ln>
          </p:spPr>
          <p:txBody>
            <a:bodyPr anchorCtr="0" anchor="t" bIns="0" lIns="91425" spcFirstLastPara="1" rIns="91425" wrap="square" tIns="0">
              <a:noAutofit/>
            </a:bodyPr>
            <a:lstStyle/>
            <a:p>
              <a:pPr indent="0" lvl="0" marL="0" rtl="0" algn="ctr">
                <a:spcBef>
                  <a:spcPts val="0"/>
                </a:spcBef>
                <a:spcAft>
                  <a:spcPts val="0"/>
                </a:spcAft>
                <a:buNone/>
              </a:pPr>
              <a:r>
                <a:rPr b="1" lang="en" sz="1200"/>
                <a:t>Mary’s River</a:t>
              </a:r>
              <a:endParaRPr b="1" sz="1200"/>
            </a:p>
          </p:txBody>
        </p:sp>
        <p:sp>
          <p:nvSpPr>
            <p:cNvPr id="486" name="Google Shape;486;p54"/>
            <p:cNvSpPr txBox="1"/>
            <p:nvPr/>
          </p:nvSpPr>
          <p:spPr>
            <a:xfrm>
              <a:off x="1768750" y="3875875"/>
              <a:ext cx="1063500" cy="405600"/>
            </a:xfrm>
            <a:prstGeom prst="rect">
              <a:avLst/>
            </a:prstGeom>
            <a:solidFill>
              <a:schemeClr val="lt1"/>
            </a:solidFill>
            <a:ln>
              <a:noFill/>
            </a:ln>
          </p:spPr>
          <p:txBody>
            <a:bodyPr anchorCtr="0" anchor="t" bIns="0" lIns="91425" spcFirstLastPara="1" rIns="91425" wrap="square" tIns="0">
              <a:noAutofit/>
            </a:bodyPr>
            <a:lstStyle/>
            <a:p>
              <a:pPr indent="0" lvl="0" marL="0" rtl="0" algn="ctr">
                <a:spcBef>
                  <a:spcPts val="0"/>
                </a:spcBef>
                <a:spcAft>
                  <a:spcPts val="0"/>
                </a:spcAft>
                <a:buNone/>
              </a:pPr>
              <a:r>
                <a:rPr b="1" lang="en" sz="1200"/>
                <a:t>White River Watershed</a:t>
              </a:r>
              <a:endParaRPr b="1" sz="1200"/>
            </a:p>
          </p:txBody>
        </p:sp>
      </p:grpSp>
      <p:pic>
        <p:nvPicPr>
          <p:cNvPr id="487" name="Google Shape;487;p54"/>
          <p:cNvPicPr preferRelativeResize="0"/>
          <p:nvPr/>
        </p:nvPicPr>
        <p:blipFill rotWithShape="1">
          <a:blip r:embed="rId4">
            <a:alphaModFix/>
          </a:blip>
          <a:srcRect b="11875" l="0" r="0" t="12913"/>
          <a:stretch/>
        </p:blipFill>
        <p:spPr>
          <a:xfrm rot="-5400000">
            <a:off x="6764900" y="2122125"/>
            <a:ext cx="2869800" cy="174060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1" name="Shape 491"/>
        <p:cNvGrpSpPr/>
        <p:nvPr/>
      </p:nvGrpSpPr>
      <p:grpSpPr>
        <a:xfrm>
          <a:off x="0" y="0"/>
          <a:ext cx="0" cy="0"/>
          <a:chOff x="0" y="0"/>
          <a:chExt cx="0" cy="0"/>
        </a:xfrm>
      </p:grpSpPr>
      <p:sp>
        <p:nvSpPr>
          <p:cNvPr id="492" name="Google Shape;492;p55"/>
          <p:cNvSpPr txBox="1"/>
          <p:nvPr>
            <p:ph type="title"/>
          </p:nvPr>
        </p:nvSpPr>
        <p:spPr>
          <a:xfrm>
            <a:off x="311700" y="445025"/>
            <a:ext cx="8520600" cy="613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Ticks: Plan going forward</a:t>
            </a:r>
            <a:endParaRPr/>
          </a:p>
        </p:txBody>
      </p:sp>
      <p:sp>
        <p:nvSpPr>
          <p:cNvPr id="493" name="Google Shape;493;p55"/>
          <p:cNvSpPr txBox="1"/>
          <p:nvPr>
            <p:ph idx="1" type="body"/>
          </p:nvPr>
        </p:nvSpPr>
        <p:spPr>
          <a:xfrm>
            <a:off x="311700" y="973825"/>
            <a:ext cx="8520600" cy="35949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Choosing Sample Sites</a:t>
            </a:r>
            <a:endParaRPr/>
          </a:p>
          <a:p>
            <a:pPr indent="-342900" lvl="0" marL="457200" rtl="0" algn="l">
              <a:spcBef>
                <a:spcPts val="0"/>
              </a:spcBef>
              <a:spcAft>
                <a:spcPts val="0"/>
              </a:spcAft>
              <a:buSzPts val="1800"/>
              <a:buChar char="●"/>
            </a:pPr>
            <a:r>
              <a:rPr lang="en"/>
              <a:t>Sample during more active season</a:t>
            </a:r>
            <a:endParaRPr/>
          </a:p>
          <a:p>
            <a:pPr indent="-342900" lvl="0" marL="457200" rtl="0" algn="l">
              <a:spcBef>
                <a:spcPts val="0"/>
              </a:spcBef>
              <a:spcAft>
                <a:spcPts val="0"/>
              </a:spcAft>
              <a:buSzPts val="1800"/>
              <a:buChar char="●"/>
            </a:pPr>
            <a:r>
              <a:rPr lang="en"/>
              <a:t>Standardize collection methods</a:t>
            </a:r>
            <a:endParaRPr/>
          </a:p>
          <a:p>
            <a:pPr indent="-342900" lvl="0" marL="457200" rtl="0" algn="l">
              <a:spcBef>
                <a:spcPts val="0"/>
              </a:spcBef>
              <a:spcAft>
                <a:spcPts val="0"/>
              </a:spcAft>
              <a:buSzPts val="1800"/>
              <a:buChar char="●"/>
            </a:pPr>
            <a:r>
              <a:rPr b="1" lang="en"/>
              <a:t>Rocky Mountain Spotted Fever!</a:t>
            </a:r>
            <a:endParaRPr b="1"/>
          </a:p>
        </p:txBody>
      </p:sp>
      <p:pic>
        <p:nvPicPr>
          <p:cNvPr id="494" name="Google Shape;494;p55"/>
          <p:cNvPicPr preferRelativeResize="0"/>
          <p:nvPr/>
        </p:nvPicPr>
        <p:blipFill>
          <a:blip r:embed="rId3">
            <a:alphaModFix/>
          </a:blip>
          <a:stretch>
            <a:fillRect/>
          </a:stretch>
        </p:blipFill>
        <p:spPr>
          <a:xfrm>
            <a:off x="5291995" y="0"/>
            <a:ext cx="3852010" cy="5143500"/>
          </a:xfrm>
          <a:prstGeom prst="rect">
            <a:avLst/>
          </a:prstGeom>
          <a:noFill/>
          <a:ln cap="flat" cmpd="sng" w="9525">
            <a:solidFill>
              <a:schemeClr val="dk1"/>
            </a:solidFill>
            <a:prstDash val="solid"/>
            <a:round/>
            <a:headEnd len="sm" w="sm" type="none"/>
            <a:tailEnd len="sm" w="sm" type="none"/>
          </a:ln>
        </p:spPr>
      </p:pic>
      <p:pic>
        <p:nvPicPr>
          <p:cNvPr id="495" name="Google Shape;495;p55"/>
          <p:cNvPicPr preferRelativeResize="0"/>
          <p:nvPr/>
        </p:nvPicPr>
        <p:blipFill rotWithShape="1">
          <a:blip r:embed="rId4">
            <a:alphaModFix/>
          </a:blip>
          <a:srcRect b="14890" l="0" r="0" t="9791"/>
          <a:stretch/>
        </p:blipFill>
        <p:spPr>
          <a:xfrm>
            <a:off x="0" y="2354364"/>
            <a:ext cx="5292001" cy="2789137"/>
          </a:xfrm>
          <a:prstGeom prst="rect">
            <a:avLst/>
          </a:prstGeom>
          <a:noFill/>
          <a:ln cap="flat" cmpd="sng" w="9525">
            <a:solidFill>
              <a:schemeClr val="dk1"/>
            </a:solidFill>
            <a:prstDash val="solid"/>
            <a:round/>
            <a:headEnd len="sm" w="sm" type="none"/>
            <a:tailEnd len="sm" w="sm" type="none"/>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9" name="Shape 499"/>
        <p:cNvGrpSpPr/>
        <p:nvPr/>
      </p:nvGrpSpPr>
      <p:grpSpPr>
        <a:xfrm>
          <a:off x="0" y="0"/>
          <a:ext cx="0" cy="0"/>
          <a:chOff x="0" y="0"/>
          <a:chExt cx="0" cy="0"/>
        </a:xfrm>
      </p:grpSpPr>
      <p:sp>
        <p:nvSpPr>
          <p:cNvPr id="500" name="Google Shape;500;p56"/>
          <p:cNvSpPr txBox="1"/>
          <p:nvPr>
            <p:ph idx="1" type="body"/>
          </p:nvPr>
        </p:nvSpPr>
        <p:spPr>
          <a:xfrm>
            <a:off x="252525" y="254250"/>
            <a:ext cx="6568500" cy="1284600"/>
          </a:xfrm>
          <a:prstGeom prst="rect">
            <a:avLst/>
          </a:prstGeom>
        </p:spPr>
        <p:txBody>
          <a:bodyPr anchorCtr="0" anchor="t" bIns="91425" lIns="91425" spcFirstLastPara="1" rIns="91425" wrap="square" tIns="91425">
            <a:normAutofit fontScale="32500" lnSpcReduction="20000"/>
          </a:bodyPr>
          <a:lstStyle/>
          <a:p>
            <a:pPr indent="0" lvl="0" marL="0" rtl="0" algn="l">
              <a:spcBef>
                <a:spcPts val="0"/>
              </a:spcBef>
              <a:spcAft>
                <a:spcPts val="1200"/>
              </a:spcAft>
              <a:buNone/>
            </a:pPr>
            <a:r>
              <a:rPr lang="en" sz="5773"/>
              <a:t>One Health is a transdisciplinary, collaborative approach to public health based on recognizing the interconnection between people, animals, plants, and their shared environment. </a:t>
            </a:r>
            <a:endParaRPr/>
          </a:p>
        </p:txBody>
      </p:sp>
      <p:pic>
        <p:nvPicPr>
          <p:cNvPr id="501" name="Google Shape;501;p56"/>
          <p:cNvPicPr preferRelativeResize="0"/>
          <p:nvPr/>
        </p:nvPicPr>
        <p:blipFill>
          <a:blip r:embed="rId3">
            <a:alphaModFix/>
          </a:blip>
          <a:stretch>
            <a:fillRect/>
          </a:stretch>
        </p:blipFill>
        <p:spPr>
          <a:xfrm>
            <a:off x="2220680" y="1371925"/>
            <a:ext cx="6176496" cy="3474276"/>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5" name="Shape 505"/>
        <p:cNvGrpSpPr/>
        <p:nvPr/>
      </p:nvGrpSpPr>
      <p:grpSpPr>
        <a:xfrm>
          <a:off x="0" y="0"/>
          <a:ext cx="0" cy="0"/>
          <a:chOff x="0" y="0"/>
          <a:chExt cx="0" cy="0"/>
        </a:xfrm>
      </p:grpSpPr>
      <p:pic>
        <p:nvPicPr>
          <p:cNvPr id="506" name="Google Shape;506;p57"/>
          <p:cNvPicPr preferRelativeResize="0"/>
          <p:nvPr/>
        </p:nvPicPr>
        <p:blipFill>
          <a:blip r:embed="rId3">
            <a:alphaModFix/>
          </a:blip>
          <a:stretch>
            <a:fillRect/>
          </a:stretch>
        </p:blipFill>
        <p:spPr>
          <a:xfrm>
            <a:off x="203463" y="82250"/>
            <a:ext cx="8737076" cy="491460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0" name="Shape 510"/>
        <p:cNvGrpSpPr/>
        <p:nvPr/>
      </p:nvGrpSpPr>
      <p:grpSpPr>
        <a:xfrm>
          <a:off x="0" y="0"/>
          <a:ext cx="0" cy="0"/>
          <a:chOff x="0" y="0"/>
          <a:chExt cx="0" cy="0"/>
        </a:xfrm>
      </p:grpSpPr>
      <p:sp>
        <p:nvSpPr>
          <p:cNvPr id="511" name="Google Shape;511;p58"/>
          <p:cNvSpPr txBox="1"/>
          <p:nvPr>
            <p:ph type="title"/>
          </p:nvPr>
        </p:nvSpPr>
        <p:spPr>
          <a:xfrm>
            <a:off x="311700" y="445025"/>
            <a:ext cx="8520600" cy="613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Educational Outcomes: Collaborating</a:t>
            </a:r>
            <a:endParaRPr/>
          </a:p>
        </p:txBody>
      </p:sp>
      <p:sp>
        <p:nvSpPr>
          <p:cNvPr id="512" name="Google Shape;512;p58"/>
          <p:cNvSpPr txBox="1"/>
          <p:nvPr>
            <p:ph idx="1" type="body"/>
          </p:nvPr>
        </p:nvSpPr>
        <p:spPr>
          <a:xfrm>
            <a:off x="311700" y="1171600"/>
            <a:ext cx="4022400" cy="33972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Developed sampling plans, collection, &amp; analytical methods</a:t>
            </a:r>
            <a:endParaRPr/>
          </a:p>
          <a:p>
            <a:pPr indent="0" lvl="0" marL="0" rtl="0" algn="l">
              <a:spcBef>
                <a:spcPts val="1200"/>
              </a:spcBef>
              <a:spcAft>
                <a:spcPts val="0"/>
              </a:spcAft>
              <a:buNone/>
            </a:pPr>
            <a:r>
              <a:t/>
            </a:r>
            <a:endParaRPr/>
          </a:p>
          <a:p>
            <a:pPr indent="0" lvl="0" marL="0" rtl="0" algn="l">
              <a:spcBef>
                <a:spcPts val="1200"/>
              </a:spcBef>
              <a:spcAft>
                <a:spcPts val="1200"/>
              </a:spcAft>
              <a:buNone/>
            </a:pPr>
            <a:r>
              <a:t/>
            </a:r>
            <a:endParaRPr/>
          </a:p>
        </p:txBody>
      </p:sp>
      <p:pic>
        <p:nvPicPr>
          <p:cNvPr id="513" name="Google Shape;513;p58"/>
          <p:cNvPicPr preferRelativeResize="0"/>
          <p:nvPr/>
        </p:nvPicPr>
        <p:blipFill rotWithShape="1">
          <a:blip r:embed="rId3">
            <a:alphaModFix/>
          </a:blip>
          <a:srcRect b="69830" l="0" r="0" t="0"/>
          <a:stretch/>
        </p:blipFill>
        <p:spPr>
          <a:xfrm>
            <a:off x="4206565" y="3716175"/>
            <a:ext cx="3408735" cy="852600"/>
          </a:xfrm>
          <a:prstGeom prst="rect">
            <a:avLst/>
          </a:prstGeom>
          <a:noFill/>
          <a:ln>
            <a:noFill/>
          </a:ln>
        </p:spPr>
      </p:pic>
      <p:pic>
        <p:nvPicPr>
          <p:cNvPr id="514" name="Google Shape;514;p58"/>
          <p:cNvPicPr preferRelativeResize="0"/>
          <p:nvPr/>
        </p:nvPicPr>
        <p:blipFill>
          <a:blip r:embed="rId4">
            <a:alphaModFix/>
          </a:blip>
          <a:stretch>
            <a:fillRect/>
          </a:stretch>
        </p:blipFill>
        <p:spPr>
          <a:xfrm>
            <a:off x="4334100" y="1594786"/>
            <a:ext cx="4185150" cy="1911900"/>
          </a:xfrm>
          <a:prstGeom prst="rect">
            <a:avLst/>
          </a:prstGeom>
          <a:noFill/>
          <a:ln>
            <a:noFill/>
          </a:ln>
        </p:spPr>
      </p:pic>
      <p:pic>
        <p:nvPicPr>
          <p:cNvPr id="515" name="Google Shape;515;p58"/>
          <p:cNvPicPr preferRelativeResize="0"/>
          <p:nvPr/>
        </p:nvPicPr>
        <p:blipFill>
          <a:blip r:embed="rId5">
            <a:alphaModFix/>
          </a:blip>
          <a:stretch>
            <a:fillRect/>
          </a:stretch>
        </p:blipFill>
        <p:spPr>
          <a:xfrm>
            <a:off x="6389030" y="2913224"/>
            <a:ext cx="2534318" cy="1911900"/>
          </a:xfrm>
          <a:prstGeom prst="rect">
            <a:avLst/>
          </a:prstGeom>
          <a:noFill/>
          <a:ln>
            <a:noFill/>
          </a:ln>
        </p:spPr>
      </p:pic>
      <p:pic>
        <p:nvPicPr>
          <p:cNvPr id="516" name="Google Shape;516;p58"/>
          <p:cNvPicPr preferRelativeResize="0"/>
          <p:nvPr/>
        </p:nvPicPr>
        <p:blipFill>
          <a:blip r:embed="rId6">
            <a:alphaModFix/>
          </a:blip>
          <a:stretch>
            <a:fillRect/>
          </a:stretch>
        </p:blipFill>
        <p:spPr>
          <a:xfrm>
            <a:off x="240825" y="2359575"/>
            <a:ext cx="3835275" cy="2048049"/>
          </a:xfrm>
          <a:prstGeom prst="rect">
            <a:avLst/>
          </a:prstGeom>
          <a:noFill/>
          <a:ln>
            <a:noFill/>
          </a:ln>
        </p:spPr>
      </p:pic>
      <p:pic>
        <p:nvPicPr>
          <p:cNvPr id="517" name="Google Shape;517;p58"/>
          <p:cNvPicPr preferRelativeResize="0"/>
          <p:nvPr/>
        </p:nvPicPr>
        <p:blipFill>
          <a:blip r:embed="rId7">
            <a:alphaModFix/>
          </a:blip>
          <a:stretch>
            <a:fillRect/>
          </a:stretch>
        </p:blipFill>
        <p:spPr>
          <a:xfrm>
            <a:off x="6680136" y="0"/>
            <a:ext cx="2462715" cy="1385276"/>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1" name="Shape 521"/>
        <p:cNvGrpSpPr/>
        <p:nvPr/>
      </p:nvGrpSpPr>
      <p:grpSpPr>
        <a:xfrm>
          <a:off x="0" y="0"/>
          <a:ext cx="0" cy="0"/>
          <a:chOff x="0" y="0"/>
          <a:chExt cx="0" cy="0"/>
        </a:xfrm>
      </p:grpSpPr>
      <p:sp>
        <p:nvSpPr>
          <p:cNvPr id="522" name="Google Shape;522;p59"/>
          <p:cNvSpPr txBox="1"/>
          <p:nvPr>
            <p:ph type="title"/>
          </p:nvPr>
        </p:nvSpPr>
        <p:spPr>
          <a:xfrm>
            <a:off x="311700" y="445025"/>
            <a:ext cx="8520600" cy="613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Educational Outcomes: Coordinating</a:t>
            </a:r>
            <a:endParaRPr/>
          </a:p>
        </p:txBody>
      </p:sp>
      <p:sp>
        <p:nvSpPr>
          <p:cNvPr id="523" name="Google Shape;523;p59"/>
          <p:cNvSpPr txBox="1"/>
          <p:nvPr>
            <p:ph idx="1" type="body"/>
          </p:nvPr>
        </p:nvSpPr>
        <p:spPr>
          <a:xfrm>
            <a:off x="311700" y="1171600"/>
            <a:ext cx="6146100" cy="33972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Planned &amp; executed field research in two regions</a:t>
            </a:r>
            <a:endParaRPr/>
          </a:p>
          <a:p>
            <a:pPr indent="0" lvl="0" marL="457200" rtl="0" algn="l">
              <a:spcBef>
                <a:spcPts val="1200"/>
              </a:spcBef>
              <a:spcAft>
                <a:spcPts val="0"/>
              </a:spcAft>
              <a:buNone/>
            </a:pPr>
            <a:r>
              <a:t/>
            </a:r>
            <a:endParaRPr/>
          </a:p>
          <a:p>
            <a:pPr indent="0" lvl="0" marL="0" rtl="0" algn="l">
              <a:spcBef>
                <a:spcPts val="1200"/>
              </a:spcBef>
              <a:spcAft>
                <a:spcPts val="0"/>
              </a:spcAft>
              <a:buNone/>
            </a:pPr>
            <a:r>
              <a:t/>
            </a:r>
            <a:endParaRPr/>
          </a:p>
          <a:p>
            <a:pPr indent="0" lvl="0" marL="0" rtl="0" algn="l">
              <a:spcBef>
                <a:spcPts val="1200"/>
              </a:spcBef>
              <a:spcAft>
                <a:spcPts val="1200"/>
              </a:spcAft>
              <a:buNone/>
            </a:pPr>
            <a:r>
              <a:t/>
            </a:r>
            <a:endParaRPr/>
          </a:p>
        </p:txBody>
      </p:sp>
      <p:pic>
        <p:nvPicPr>
          <p:cNvPr id="524" name="Google Shape;524;p59"/>
          <p:cNvPicPr preferRelativeResize="0"/>
          <p:nvPr/>
        </p:nvPicPr>
        <p:blipFill rotWithShape="1">
          <a:blip r:embed="rId3">
            <a:alphaModFix/>
          </a:blip>
          <a:srcRect b="53275" l="0" r="0" t="0"/>
          <a:stretch/>
        </p:blipFill>
        <p:spPr>
          <a:xfrm>
            <a:off x="3010288" y="2510963"/>
            <a:ext cx="3123425" cy="1756944"/>
          </a:xfrm>
          <a:prstGeom prst="rect">
            <a:avLst/>
          </a:prstGeom>
          <a:noFill/>
          <a:ln>
            <a:noFill/>
          </a:ln>
        </p:spPr>
      </p:pic>
      <p:pic>
        <p:nvPicPr>
          <p:cNvPr id="525" name="Google Shape;525;p59"/>
          <p:cNvPicPr preferRelativeResize="0"/>
          <p:nvPr/>
        </p:nvPicPr>
        <p:blipFill>
          <a:blip r:embed="rId4">
            <a:alphaModFix/>
          </a:blip>
          <a:stretch>
            <a:fillRect/>
          </a:stretch>
        </p:blipFill>
        <p:spPr>
          <a:xfrm>
            <a:off x="6457800" y="2117500"/>
            <a:ext cx="1876752" cy="2506251"/>
          </a:xfrm>
          <a:prstGeom prst="rect">
            <a:avLst/>
          </a:prstGeom>
          <a:noFill/>
          <a:ln>
            <a:noFill/>
          </a:ln>
        </p:spPr>
      </p:pic>
      <p:pic>
        <p:nvPicPr>
          <p:cNvPr id="526" name="Google Shape;526;p59"/>
          <p:cNvPicPr preferRelativeResize="0"/>
          <p:nvPr/>
        </p:nvPicPr>
        <p:blipFill rotWithShape="1">
          <a:blip r:embed="rId5">
            <a:alphaModFix/>
          </a:blip>
          <a:srcRect b="11046" l="0" r="0" t="24466"/>
          <a:stretch/>
        </p:blipFill>
        <p:spPr>
          <a:xfrm>
            <a:off x="134375" y="2256175"/>
            <a:ext cx="2753451" cy="2367575"/>
          </a:xfrm>
          <a:prstGeom prst="rect">
            <a:avLst/>
          </a:prstGeom>
          <a:noFill/>
          <a:ln>
            <a:noFill/>
          </a:ln>
        </p:spPr>
      </p:pic>
      <p:pic>
        <p:nvPicPr>
          <p:cNvPr id="527" name="Google Shape;527;p59"/>
          <p:cNvPicPr preferRelativeResize="0"/>
          <p:nvPr/>
        </p:nvPicPr>
        <p:blipFill>
          <a:blip r:embed="rId6">
            <a:alphaModFix/>
          </a:blip>
          <a:stretch>
            <a:fillRect/>
          </a:stretch>
        </p:blipFill>
        <p:spPr>
          <a:xfrm>
            <a:off x="6680136" y="0"/>
            <a:ext cx="2462715" cy="1385276"/>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1" name="Shape 531"/>
        <p:cNvGrpSpPr/>
        <p:nvPr/>
      </p:nvGrpSpPr>
      <p:grpSpPr>
        <a:xfrm>
          <a:off x="0" y="0"/>
          <a:ext cx="0" cy="0"/>
          <a:chOff x="0" y="0"/>
          <a:chExt cx="0" cy="0"/>
        </a:xfrm>
      </p:grpSpPr>
      <p:sp>
        <p:nvSpPr>
          <p:cNvPr id="532" name="Google Shape;532;p60"/>
          <p:cNvSpPr txBox="1"/>
          <p:nvPr>
            <p:ph type="title"/>
          </p:nvPr>
        </p:nvSpPr>
        <p:spPr>
          <a:xfrm>
            <a:off x="311700" y="234550"/>
            <a:ext cx="5793300" cy="10596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Educational Outcomes &amp; Student Success: Communicating</a:t>
            </a:r>
            <a:endParaRPr/>
          </a:p>
        </p:txBody>
      </p:sp>
      <p:sp>
        <p:nvSpPr>
          <p:cNvPr id="533" name="Google Shape;533;p60"/>
          <p:cNvSpPr txBox="1"/>
          <p:nvPr>
            <p:ph idx="1" type="body"/>
          </p:nvPr>
        </p:nvSpPr>
        <p:spPr>
          <a:xfrm>
            <a:off x="249250" y="1243800"/>
            <a:ext cx="4141800" cy="3961200"/>
          </a:xfrm>
          <a:prstGeom prst="rect">
            <a:avLst/>
          </a:prstGeom>
        </p:spPr>
        <p:txBody>
          <a:bodyPr anchorCtr="0" anchor="t" bIns="91425" lIns="91425" spcFirstLastPara="1" rIns="91425" wrap="square" tIns="91425">
            <a:normAutofit fontScale="25000" lnSpcReduction="20000"/>
          </a:bodyPr>
          <a:lstStyle/>
          <a:p>
            <a:pPr indent="0" lvl="0" marL="0" rtl="0" algn="l">
              <a:spcBef>
                <a:spcPts val="0"/>
              </a:spcBef>
              <a:spcAft>
                <a:spcPts val="0"/>
              </a:spcAft>
              <a:buNone/>
            </a:pPr>
            <a:r>
              <a:rPr b="1" lang="en" sz="7400"/>
              <a:t>Presentations so far…</a:t>
            </a:r>
            <a:endParaRPr b="1" sz="7400"/>
          </a:p>
          <a:p>
            <a:pPr indent="-304800" lvl="0" marL="457200" rtl="0" algn="l">
              <a:spcBef>
                <a:spcPts val="1200"/>
              </a:spcBef>
              <a:spcAft>
                <a:spcPts val="0"/>
              </a:spcAft>
              <a:buSzPct val="100000"/>
              <a:buChar char="●"/>
            </a:pPr>
            <a:r>
              <a:rPr lang="en" sz="4800"/>
              <a:t>Mariangel - OSU Summer Undergraduate Research Symposium</a:t>
            </a:r>
            <a:endParaRPr sz="4800"/>
          </a:p>
          <a:p>
            <a:pPr indent="0" lvl="0" marL="457200" rtl="0" algn="l">
              <a:spcBef>
                <a:spcPts val="1200"/>
              </a:spcBef>
              <a:spcAft>
                <a:spcPts val="0"/>
              </a:spcAft>
              <a:buNone/>
            </a:pPr>
            <a:r>
              <a:t/>
            </a:r>
            <a:endParaRPr sz="4800"/>
          </a:p>
          <a:p>
            <a:pPr indent="-304800" lvl="0" marL="457200" rtl="0" algn="l">
              <a:spcBef>
                <a:spcPts val="1200"/>
              </a:spcBef>
              <a:spcAft>
                <a:spcPts val="0"/>
              </a:spcAft>
              <a:buSzPct val="100000"/>
              <a:buChar char="●"/>
            </a:pPr>
            <a:r>
              <a:rPr lang="en" sz="4800"/>
              <a:t>Gabriela - SACNAS National Diversity in STEM Conference, Puerto Rico; 1 addt’l abstract submitted to SACNAS for April</a:t>
            </a:r>
            <a:endParaRPr sz="4800"/>
          </a:p>
          <a:p>
            <a:pPr indent="0" lvl="0" marL="457200" rtl="0" algn="l">
              <a:spcBef>
                <a:spcPts val="1200"/>
              </a:spcBef>
              <a:spcAft>
                <a:spcPts val="0"/>
              </a:spcAft>
              <a:buNone/>
            </a:pPr>
            <a:r>
              <a:t/>
            </a:r>
            <a:endParaRPr sz="4800"/>
          </a:p>
          <a:p>
            <a:pPr indent="-304800" lvl="0" marL="457200" rtl="0" algn="l">
              <a:spcBef>
                <a:spcPts val="1200"/>
              </a:spcBef>
              <a:spcAft>
                <a:spcPts val="0"/>
              </a:spcAft>
              <a:buSzPct val="100000"/>
              <a:buChar char="●"/>
            </a:pPr>
            <a:r>
              <a:rPr lang="en" sz="4800"/>
              <a:t>Alexis &amp; Michelle - WU Student Technology &amp; Research Symposium (Michelle’s abstract won an award!)</a:t>
            </a:r>
            <a:endParaRPr sz="4800"/>
          </a:p>
          <a:p>
            <a:pPr indent="0" lvl="0" marL="0" rtl="0" algn="l">
              <a:spcBef>
                <a:spcPts val="1200"/>
              </a:spcBef>
              <a:spcAft>
                <a:spcPts val="0"/>
              </a:spcAft>
              <a:buNone/>
            </a:pPr>
            <a:r>
              <a:t/>
            </a:r>
            <a:endParaRPr sz="4800"/>
          </a:p>
          <a:p>
            <a:pPr indent="-304800" lvl="0" marL="457200" rtl="0" algn="l">
              <a:spcBef>
                <a:spcPts val="1200"/>
              </a:spcBef>
              <a:spcAft>
                <a:spcPts val="0"/>
              </a:spcAft>
              <a:buSzPct val="100000"/>
              <a:buChar char="●"/>
            </a:pPr>
            <a:r>
              <a:rPr lang="en" sz="4800"/>
              <a:t>Natalie - Presenting at COMP-NW Annual Research Symposium, Dec. 14th</a:t>
            </a:r>
            <a:endParaRPr sz="4800"/>
          </a:p>
          <a:p>
            <a:pPr indent="0" lvl="0" marL="0" rtl="0" algn="l">
              <a:spcBef>
                <a:spcPts val="1200"/>
              </a:spcBef>
              <a:spcAft>
                <a:spcPts val="0"/>
              </a:spcAft>
              <a:buNone/>
            </a:pPr>
            <a:r>
              <a:t/>
            </a:r>
            <a:endParaRPr/>
          </a:p>
          <a:p>
            <a:pPr indent="0" lvl="0" marL="0" rtl="0" algn="l">
              <a:spcBef>
                <a:spcPts val="1200"/>
              </a:spcBef>
              <a:spcAft>
                <a:spcPts val="1200"/>
              </a:spcAft>
              <a:buNone/>
            </a:pPr>
            <a:r>
              <a:t/>
            </a:r>
            <a:endParaRPr/>
          </a:p>
        </p:txBody>
      </p:sp>
      <p:pic>
        <p:nvPicPr>
          <p:cNvPr id="534" name="Google Shape;534;p60"/>
          <p:cNvPicPr preferRelativeResize="0"/>
          <p:nvPr/>
        </p:nvPicPr>
        <p:blipFill>
          <a:blip r:embed="rId3">
            <a:alphaModFix/>
          </a:blip>
          <a:stretch>
            <a:fillRect/>
          </a:stretch>
        </p:blipFill>
        <p:spPr>
          <a:xfrm>
            <a:off x="6178975" y="127050"/>
            <a:ext cx="2625526" cy="1930926"/>
          </a:xfrm>
          <a:prstGeom prst="rect">
            <a:avLst/>
          </a:prstGeom>
          <a:noFill/>
          <a:ln>
            <a:noFill/>
          </a:ln>
        </p:spPr>
      </p:pic>
      <p:sp>
        <p:nvSpPr>
          <p:cNvPr id="535" name="Google Shape;535;p60"/>
          <p:cNvSpPr txBox="1"/>
          <p:nvPr/>
        </p:nvSpPr>
        <p:spPr>
          <a:xfrm>
            <a:off x="5991875" y="2057975"/>
            <a:ext cx="28878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latin typeface="Old Standard TT"/>
                <a:ea typeface="Old Standard TT"/>
                <a:cs typeface="Old Standard TT"/>
                <a:sym typeface="Old Standard TT"/>
              </a:rPr>
              <a:t>Alexis &amp; Michelle with OSU Veterinary Students presenting at the National Veterinary Scholars Symposium, Minneapolis, MN, August 2022.</a:t>
            </a:r>
            <a:endParaRPr sz="1200">
              <a:latin typeface="Old Standard TT"/>
              <a:ea typeface="Old Standard TT"/>
              <a:cs typeface="Old Standard TT"/>
              <a:sym typeface="Old Standard TT"/>
            </a:endParaRPr>
          </a:p>
        </p:txBody>
      </p:sp>
      <p:pic>
        <p:nvPicPr>
          <p:cNvPr id="536" name="Google Shape;536;p60"/>
          <p:cNvPicPr preferRelativeResize="0"/>
          <p:nvPr/>
        </p:nvPicPr>
        <p:blipFill>
          <a:blip r:embed="rId4">
            <a:alphaModFix/>
          </a:blip>
          <a:stretch>
            <a:fillRect/>
          </a:stretch>
        </p:blipFill>
        <p:spPr>
          <a:xfrm>
            <a:off x="4391050" y="2571746"/>
            <a:ext cx="800700" cy="800680"/>
          </a:xfrm>
          <a:prstGeom prst="rect">
            <a:avLst/>
          </a:prstGeom>
          <a:noFill/>
          <a:ln>
            <a:noFill/>
          </a:ln>
        </p:spPr>
      </p:pic>
      <p:pic>
        <p:nvPicPr>
          <p:cNvPr id="537" name="Google Shape;537;p60"/>
          <p:cNvPicPr preferRelativeResize="0"/>
          <p:nvPr/>
        </p:nvPicPr>
        <p:blipFill>
          <a:blip r:embed="rId5">
            <a:alphaModFix/>
          </a:blip>
          <a:stretch>
            <a:fillRect/>
          </a:stretch>
        </p:blipFill>
        <p:spPr>
          <a:xfrm>
            <a:off x="4391050" y="3850952"/>
            <a:ext cx="800700" cy="906903"/>
          </a:xfrm>
          <a:prstGeom prst="rect">
            <a:avLst/>
          </a:prstGeom>
          <a:noFill/>
          <a:ln>
            <a:noFill/>
          </a:ln>
        </p:spPr>
      </p:pic>
      <p:pic>
        <p:nvPicPr>
          <p:cNvPr id="538" name="Google Shape;538;p60"/>
          <p:cNvPicPr preferRelativeResize="0"/>
          <p:nvPr/>
        </p:nvPicPr>
        <p:blipFill rotWithShape="1">
          <a:blip r:embed="rId6">
            <a:alphaModFix/>
          </a:blip>
          <a:srcRect b="0" l="2183" r="2049" t="3175"/>
          <a:stretch/>
        </p:blipFill>
        <p:spPr>
          <a:xfrm>
            <a:off x="5934013" y="2981363"/>
            <a:ext cx="2773787" cy="1930925"/>
          </a:xfrm>
          <a:prstGeom prst="rect">
            <a:avLst/>
          </a:prstGeom>
          <a:noFill/>
          <a:ln>
            <a:noFill/>
          </a:ln>
        </p:spPr>
      </p:pic>
      <p:pic>
        <p:nvPicPr>
          <p:cNvPr id="539" name="Google Shape;539;p60"/>
          <p:cNvPicPr preferRelativeResize="0"/>
          <p:nvPr/>
        </p:nvPicPr>
        <p:blipFill>
          <a:blip r:embed="rId7">
            <a:alphaModFix/>
          </a:blip>
          <a:stretch>
            <a:fillRect/>
          </a:stretch>
        </p:blipFill>
        <p:spPr>
          <a:xfrm>
            <a:off x="4241188" y="1839724"/>
            <a:ext cx="1692849" cy="463450"/>
          </a:xfrm>
          <a:prstGeom prst="rect">
            <a:avLst/>
          </a:prstGeom>
          <a:noFill/>
          <a:ln>
            <a:noFill/>
          </a:ln>
        </p:spPr>
      </p:pic>
      <p:pic>
        <p:nvPicPr>
          <p:cNvPr id="540" name="Google Shape;540;p60"/>
          <p:cNvPicPr preferRelativeResize="0"/>
          <p:nvPr/>
        </p:nvPicPr>
        <p:blipFill>
          <a:blip r:embed="rId8">
            <a:alphaModFix/>
          </a:blip>
          <a:stretch>
            <a:fillRect/>
          </a:stretch>
        </p:blipFill>
        <p:spPr>
          <a:xfrm>
            <a:off x="3686998" y="1771975"/>
            <a:ext cx="554200" cy="59895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4" name="Shape 544"/>
        <p:cNvGrpSpPr/>
        <p:nvPr/>
      </p:nvGrpSpPr>
      <p:grpSpPr>
        <a:xfrm>
          <a:off x="0" y="0"/>
          <a:ext cx="0" cy="0"/>
          <a:chOff x="0" y="0"/>
          <a:chExt cx="0" cy="0"/>
        </a:xfrm>
      </p:grpSpPr>
      <p:sp>
        <p:nvSpPr>
          <p:cNvPr id="545" name="Google Shape;545;p61"/>
          <p:cNvSpPr txBox="1"/>
          <p:nvPr>
            <p:ph type="title"/>
          </p:nvPr>
        </p:nvSpPr>
        <p:spPr>
          <a:xfrm>
            <a:off x="311700" y="39650"/>
            <a:ext cx="8520600" cy="613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Acknowledgements</a:t>
            </a:r>
            <a:endParaRPr/>
          </a:p>
        </p:txBody>
      </p:sp>
      <p:sp>
        <p:nvSpPr>
          <p:cNvPr id="546" name="Google Shape;546;p61"/>
          <p:cNvSpPr txBox="1"/>
          <p:nvPr>
            <p:ph idx="1" type="body"/>
          </p:nvPr>
        </p:nvSpPr>
        <p:spPr>
          <a:xfrm>
            <a:off x="233775" y="652850"/>
            <a:ext cx="2549100" cy="2904600"/>
          </a:xfrm>
          <a:prstGeom prst="rect">
            <a:avLst/>
          </a:prstGeom>
          <a:ln cap="flat" cmpd="sng" w="19050">
            <a:solidFill>
              <a:srgbClr val="000000"/>
            </a:solidFill>
            <a:prstDash val="solid"/>
            <a:round/>
            <a:headEnd len="sm" w="sm" type="none"/>
            <a:tailEnd len="sm" w="sm" type="none"/>
          </a:ln>
        </p:spPr>
        <p:txBody>
          <a:bodyPr anchorCtr="0" anchor="t" bIns="91425" lIns="91425" spcFirstLastPara="1" rIns="91425" wrap="square" tIns="91425">
            <a:normAutofit fontScale="55000"/>
          </a:bodyPr>
          <a:lstStyle/>
          <a:p>
            <a:pPr indent="0" lvl="0" marL="0" rtl="0" algn="l">
              <a:spcBef>
                <a:spcPts val="0"/>
              </a:spcBef>
              <a:spcAft>
                <a:spcPts val="0"/>
              </a:spcAft>
              <a:buNone/>
            </a:pPr>
            <a:r>
              <a:rPr b="1" lang="en" sz="2642"/>
              <a:t>Tygh Valley:</a:t>
            </a:r>
            <a:endParaRPr b="1" sz="2642"/>
          </a:p>
          <a:p>
            <a:pPr indent="0" lvl="0" marL="0" rtl="0" algn="l">
              <a:spcBef>
                <a:spcPts val="1200"/>
              </a:spcBef>
              <a:spcAft>
                <a:spcPts val="0"/>
              </a:spcAft>
              <a:buNone/>
            </a:pPr>
            <a:r>
              <a:rPr lang="en" sz="2500"/>
              <a:t>Kate Willis, Dan van Lehman </a:t>
            </a:r>
            <a:endParaRPr sz="2500"/>
          </a:p>
          <a:p>
            <a:pPr indent="0" lvl="0" marL="0" rtl="0" algn="l">
              <a:spcBef>
                <a:spcPts val="1200"/>
              </a:spcBef>
              <a:spcAft>
                <a:spcPts val="0"/>
              </a:spcAft>
              <a:buNone/>
            </a:pPr>
            <a:r>
              <a:rPr lang="en" sz="2500"/>
              <a:t>Justesen Ranch, Elizabeth Unti, Delayne Delco, Zach Harvey</a:t>
            </a:r>
            <a:endParaRPr sz="2500"/>
          </a:p>
          <a:p>
            <a:pPr indent="0" lvl="0" marL="0" rtl="0" algn="l">
              <a:spcBef>
                <a:spcPts val="1200"/>
              </a:spcBef>
              <a:spcAft>
                <a:spcPts val="0"/>
              </a:spcAft>
              <a:buNone/>
            </a:pPr>
            <a:r>
              <a:rPr lang="en" sz="2500"/>
              <a:t>Hilary and Joe Jensen</a:t>
            </a:r>
            <a:endParaRPr sz="2500"/>
          </a:p>
          <a:p>
            <a:pPr indent="0" lvl="0" marL="0" rtl="0" algn="l">
              <a:spcBef>
                <a:spcPts val="1200"/>
              </a:spcBef>
              <a:spcAft>
                <a:spcPts val="0"/>
              </a:spcAft>
              <a:buNone/>
            </a:pPr>
            <a:r>
              <a:rPr lang="en" sz="2500"/>
              <a:t>Mike and Laila Davis</a:t>
            </a:r>
            <a:endParaRPr sz="2500"/>
          </a:p>
          <a:p>
            <a:pPr indent="0" lvl="0" marL="0" rtl="0" algn="l">
              <a:spcBef>
                <a:spcPts val="1200"/>
              </a:spcBef>
              <a:spcAft>
                <a:spcPts val="1200"/>
              </a:spcAft>
              <a:buNone/>
            </a:pPr>
            <a:r>
              <a:rPr lang="en" sz="2500"/>
              <a:t>Mary Beechler</a:t>
            </a:r>
            <a:endParaRPr sz="2500"/>
          </a:p>
        </p:txBody>
      </p:sp>
      <p:pic>
        <p:nvPicPr>
          <p:cNvPr id="547" name="Google Shape;547;p61"/>
          <p:cNvPicPr preferRelativeResize="0"/>
          <p:nvPr/>
        </p:nvPicPr>
        <p:blipFill>
          <a:blip r:embed="rId3">
            <a:alphaModFix/>
          </a:blip>
          <a:stretch>
            <a:fillRect/>
          </a:stretch>
        </p:blipFill>
        <p:spPr>
          <a:xfrm>
            <a:off x="3002675" y="765675"/>
            <a:ext cx="2792539" cy="1572417"/>
          </a:xfrm>
          <a:prstGeom prst="rect">
            <a:avLst/>
          </a:prstGeom>
          <a:noFill/>
          <a:ln>
            <a:noFill/>
          </a:ln>
        </p:spPr>
      </p:pic>
      <p:pic>
        <p:nvPicPr>
          <p:cNvPr id="548" name="Google Shape;548;p61"/>
          <p:cNvPicPr preferRelativeResize="0"/>
          <p:nvPr/>
        </p:nvPicPr>
        <p:blipFill>
          <a:blip r:embed="rId4">
            <a:alphaModFix/>
          </a:blip>
          <a:stretch>
            <a:fillRect/>
          </a:stretch>
        </p:blipFill>
        <p:spPr>
          <a:xfrm>
            <a:off x="4320548" y="4076300"/>
            <a:ext cx="1152102" cy="952150"/>
          </a:xfrm>
          <a:prstGeom prst="rect">
            <a:avLst/>
          </a:prstGeom>
          <a:noFill/>
          <a:ln>
            <a:noFill/>
          </a:ln>
          <a:effectLst>
            <a:outerShdw blurRad="57150" rotWithShape="0" algn="bl" dir="5400000" dist="19050">
              <a:srgbClr val="000000">
                <a:alpha val="50000"/>
              </a:srgbClr>
            </a:outerShdw>
          </a:effectLst>
        </p:spPr>
      </p:pic>
      <p:pic>
        <p:nvPicPr>
          <p:cNvPr id="549" name="Google Shape;549;p61"/>
          <p:cNvPicPr preferRelativeResize="0"/>
          <p:nvPr/>
        </p:nvPicPr>
        <p:blipFill>
          <a:blip r:embed="rId5">
            <a:alphaModFix/>
          </a:blip>
          <a:stretch>
            <a:fillRect/>
          </a:stretch>
        </p:blipFill>
        <p:spPr>
          <a:xfrm>
            <a:off x="39000" y="4220125"/>
            <a:ext cx="1717826" cy="718900"/>
          </a:xfrm>
          <a:prstGeom prst="rect">
            <a:avLst/>
          </a:prstGeom>
          <a:noFill/>
          <a:ln>
            <a:noFill/>
          </a:ln>
          <a:effectLst>
            <a:outerShdw blurRad="57150" rotWithShape="0" algn="bl" dir="5400000" dist="19050">
              <a:srgbClr val="000000">
                <a:alpha val="50000"/>
              </a:srgbClr>
            </a:outerShdw>
          </a:effectLst>
        </p:spPr>
      </p:pic>
      <p:sp>
        <p:nvSpPr>
          <p:cNvPr id="550" name="Google Shape;550;p61"/>
          <p:cNvSpPr txBox="1"/>
          <p:nvPr/>
        </p:nvSpPr>
        <p:spPr>
          <a:xfrm>
            <a:off x="1816450" y="4049125"/>
            <a:ext cx="2504100" cy="1006500"/>
          </a:xfrm>
          <a:prstGeom prst="rect">
            <a:avLst/>
          </a:prstGeom>
          <a:noFill/>
          <a:ln cap="flat" cmpd="sng" w="19050">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lnSpc>
                <a:spcPct val="115000"/>
              </a:lnSpc>
              <a:spcBef>
                <a:spcPts val="0"/>
              </a:spcBef>
              <a:spcAft>
                <a:spcPts val="1200"/>
              </a:spcAft>
              <a:buNone/>
            </a:pPr>
            <a:r>
              <a:rPr lang="en" sz="1200">
                <a:solidFill>
                  <a:schemeClr val="dk1"/>
                </a:solidFill>
              </a:rPr>
              <a:t>Funding provided by CCVM Biomedical Sciences and a grant from Western University of Health Sciences (to R. Hanselmann)</a:t>
            </a:r>
            <a:endParaRPr sz="1200">
              <a:latin typeface="Old Standard TT"/>
              <a:ea typeface="Old Standard TT"/>
              <a:cs typeface="Old Standard TT"/>
              <a:sym typeface="Old Standard TT"/>
            </a:endParaRPr>
          </a:p>
        </p:txBody>
      </p:sp>
      <p:sp>
        <p:nvSpPr>
          <p:cNvPr id="551" name="Google Shape;551;p61"/>
          <p:cNvSpPr txBox="1"/>
          <p:nvPr>
            <p:ph idx="1" type="body"/>
          </p:nvPr>
        </p:nvSpPr>
        <p:spPr>
          <a:xfrm>
            <a:off x="6005125" y="624950"/>
            <a:ext cx="2989800" cy="2960400"/>
          </a:xfrm>
          <a:prstGeom prst="rect">
            <a:avLst/>
          </a:prstGeom>
          <a:ln cap="flat" cmpd="sng" w="19050">
            <a:solidFill>
              <a:srgbClr val="000000"/>
            </a:solidFill>
            <a:prstDash val="solid"/>
            <a:round/>
            <a:headEnd len="sm" w="sm" type="none"/>
            <a:tailEnd len="sm" w="sm" type="none"/>
          </a:ln>
        </p:spPr>
        <p:txBody>
          <a:bodyPr anchorCtr="0" anchor="t" bIns="91425" lIns="91425" spcFirstLastPara="1" rIns="91425" wrap="square" tIns="91425">
            <a:normAutofit/>
          </a:bodyPr>
          <a:lstStyle/>
          <a:p>
            <a:pPr indent="0" lvl="0" marL="0" rtl="0" algn="l">
              <a:spcBef>
                <a:spcPts val="0"/>
              </a:spcBef>
              <a:spcAft>
                <a:spcPts val="0"/>
              </a:spcAft>
              <a:buNone/>
            </a:pPr>
            <a:r>
              <a:rPr b="1" lang="en" sz="1742"/>
              <a:t>Marys River:</a:t>
            </a:r>
            <a:endParaRPr b="1" sz="1742"/>
          </a:p>
          <a:p>
            <a:pPr indent="0" lvl="0" marL="0" rtl="0" algn="l">
              <a:spcBef>
                <a:spcPts val="1200"/>
              </a:spcBef>
              <a:spcAft>
                <a:spcPts val="0"/>
              </a:spcAft>
              <a:buNone/>
            </a:pPr>
            <a:r>
              <a:rPr lang="en" sz="1400"/>
              <a:t>Starker Forests</a:t>
            </a:r>
            <a:endParaRPr sz="1400"/>
          </a:p>
          <a:p>
            <a:pPr indent="0" lvl="0" marL="0" rtl="0" algn="l">
              <a:spcBef>
                <a:spcPts val="1200"/>
              </a:spcBef>
              <a:spcAft>
                <a:spcPts val="0"/>
              </a:spcAft>
              <a:buNone/>
            </a:pPr>
            <a:r>
              <a:rPr lang="en" sz="1400"/>
              <a:t>Crestmont Land Trust</a:t>
            </a:r>
            <a:endParaRPr sz="1400"/>
          </a:p>
          <a:p>
            <a:pPr indent="0" lvl="0" marL="0" rtl="0" algn="l">
              <a:spcBef>
                <a:spcPts val="1200"/>
              </a:spcBef>
              <a:spcAft>
                <a:spcPts val="0"/>
              </a:spcAft>
              <a:buNone/>
            </a:pPr>
            <a:r>
              <a:rPr lang="en" sz="1400"/>
              <a:t>Corvallis Parks &amp; Recreation Dept</a:t>
            </a:r>
            <a:endParaRPr sz="1400"/>
          </a:p>
          <a:p>
            <a:pPr indent="0" lvl="0" marL="0" rtl="0" algn="l">
              <a:spcBef>
                <a:spcPts val="1200"/>
              </a:spcBef>
              <a:spcAft>
                <a:spcPts val="0"/>
              </a:spcAft>
              <a:buNone/>
            </a:pPr>
            <a:r>
              <a:rPr lang="en" sz="1400"/>
              <a:t>Herb (no last name given)</a:t>
            </a:r>
            <a:endParaRPr sz="1400"/>
          </a:p>
          <a:p>
            <a:pPr indent="0" lvl="0" marL="0" rtl="0" algn="l">
              <a:spcBef>
                <a:spcPts val="1200"/>
              </a:spcBef>
              <a:spcAft>
                <a:spcPts val="0"/>
              </a:spcAft>
              <a:buNone/>
            </a:pPr>
            <a:r>
              <a:rPr lang="en" sz="1400"/>
              <a:t>Dave Newman &amp; company</a:t>
            </a:r>
            <a:endParaRPr sz="1400"/>
          </a:p>
          <a:p>
            <a:pPr indent="0" lvl="0" marL="0" rtl="0" algn="l">
              <a:spcBef>
                <a:spcPts val="1200"/>
              </a:spcBef>
              <a:spcAft>
                <a:spcPts val="1200"/>
              </a:spcAft>
              <a:buNone/>
            </a:pPr>
            <a:r>
              <a:rPr lang="en" sz="1400"/>
              <a:t>Harris Bridge Winery</a:t>
            </a:r>
            <a:endParaRPr sz="1400"/>
          </a:p>
        </p:txBody>
      </p:sp>
      <p:pic>
        <p:nvPicPr>
          <p:cNvPr id="552" name="Google Shape;552;p61"/>
          <p:cNvPicPr preferRelativeResize="0"/>
          <p:nvPr/>
        </p:nvPicPr>
        <p:blipFill rotWithShape="1">
          <a:blip r:embed="rId6">
            <a:alphaModFix/>
          </a:blip>
          <a:srcRect b="29929" l="0" r="0" t="30069"/>
          <a:stretch/>
        </p:blipFill>
        <p:spPr>
          <a:xfrm>
            <a:off x="3377397" y="2445350"/>
            <a:ext cx="2156740" cy="862700"/>
          </a:xfrm>
          <a:prstGeom prst="rect">
            <a:avLst/>
          </a:prstGeom>
          <a:noFill/>
          <a:ln>
            <a:noFill/>
          </a:ln>
        </p:spPr>
      </p:pic>
      <p:pic>
        <p:nvPicPr>
          <p:cNvPr id="553" name="Google Shape;553;p61"/>
          <p:cNvPicPr preferRelativeResize="0"/>
          <p:nvPr/>
        </p:nvPicPr>
        <p:blipFill rotWithShape="1">
          <a:blip r:embed="rId7">
            <a:alphaModFix/>
          </a:blip>
          <a:srcRect b="0" l="6041" r="0" t="0"/>
          <a:stretch/>
        </p:blipFill>
        <p:spPr>
          <a:xfrm>
            <a:off x="5472638" y="3881088"/>
            <a:ext cx="1837350" cy="862725"/>
          </a:xfrm>
          <a:prstGeom prst="rect">
            <a:avLst/>
          </a:prstGeom>
          <a:noFill/>
          <a:ln>
            <a:noFill/>
          </a:ln>
        </p:spPr>
      </p:pic>
      <p:pic>
        <p:nvPicPr>
          <p:cNvPr id="554" name="Google Shape;554;p61"/>
          <p:cNvPicPr preferRelativeResize="0"/>
          <p:nvPr/>
        </p:nvPicPr>
        <p:blipFill>
          <a:blip r:embed="rId8">
            <a:alphaModFix/>
          </a:blip>
          <a:stretch>
            <a:fillRect/>
          </a:stretch>
        </p:blipFill>
        <p:spPr>
          <a:xfrm>
            <a:off x="7364602" y="3679198"/>
            <a:ext cx="1638425" cy="1266503"/>
          </a:xfrm>
          <a:prstGeom prst="rect">
            <a:avLst/>
          </a:prstGeom>
          <a:noFill/>
          <a:ln>
            <a:noFill/>
          </a:ln>
        </p:spPr>
      </p:pic>
      <p:pic>
        <p:nvPicPr>
          <p:cNvPr id="555" name="Google Shape;555;p61"/>
          <p:cNvPicPr preferRelativeResize="0"/>
          <p:nvPr/>
        </p:nvPicPr>
        <p:blipFill>
          <a:blip r:embed="rId9">
            <a:alphaModFix/>
          </a:blip>
          <a:stretch>
            <a:fillRect/>
          </a:stretch>
        </p:blipFill>
        <p:spPr>
          <a:xfrm>
            <a:off x="3454003" y="3385582"/>
            <a:ext cx="1879997" cy="613201"/>
          </a:xfrm>
          <a:prstGeom prst="rect">
            <a:avLst/>
          </a:prstGeom>
          <a:noFill/>
          <a:ln cap="flat" cmpd="sng" w="19050">
            <a:solidFill>
              <a:schemeClr val="dk2"/>
            </a:solidFill>
            <a:prstDash val="solid"/>
            <a:round/>
            <a:headEnd len="sm" w="sm" type="none"/>
            <a:tailEnd len="sm" w="sm" type="none"/>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9" name="Shape 559"/>
        <p:cNvGrpSpPr/>
        <p:nvPr/>
      </p:nvGrpSpPr>
      <p:grpSpPr>
        <a:xfrm>
          <a:off x="0" y="0"/>
          <a:ext cx="0" cy="0"/>
          <a:chOff x="0" y="0"/>
          <a:chExt cx="0" cy="0"/>
        </a:xfrm>
      </p:grpSpPr>
      <p:sp>
        <p:nvSpPr>
          <p:cNvPr id="560" name="Google Shape;560;p62"/>
          <p:cNvSpPr txBox="1"/>
          <p:nvPr>
            <p:ph type="title"/>
          </p:nvPr>
        </p:nvSpPr>
        <p:spPr>
          <a:xfrm>
            <a:off x="311700" y="445025"/>
            <a:ext cx="8520600" cy="613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Opportunities 2023</a:t>
            </a:r>
            <a:endParaRPr/>
          </a:p>
          <a:p>
            <a:pPr indent="0" lvl="0" marL="0" rtl="0" algn="l">
              <a:spcBef>
                <a:spcPts val="0"/>
              </a:spcBef>
              <a:spcAft>
                <a:spcPts val="0"/>
              </a:spcAft>
              <a:buNone/>
            </a:pPr>
            <a:r>
              <a:t/>
            </a:r>
            <a:endParaRPr/>
          </a:p>
        </p:txBody>
      </p:sp>
      <p:sp>
        <p:nvSpPr>
          <p:cNvPr id="561" name="Google Shape;561;p62"/>
          <p:cNvSpPr txBox="1"/>
          <p:nvPr>
            <p:ph idx="1" type="body"/>
          </p:nvPr>
        </p:nvSpPr>
        <p:spPr>
          <a:xfrm>
            <a:off x="311700" y="1171600"/>
            <a:ext cx="8520600" cy="33972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June 26th-August 4th</a:t>
            </a:r>
            <a:endParaRPr/>
          </a:p>
          <a:p>
            <a:pPr indent="-342900" lvl="0" marL="457200" rtl="0" algn="l">
              <a:spcBef>
                <a:spcPts val="0"/>
              </a:spcBef>
              <a:spcAft>
                <a:spcPts val="0"/>
              </a:spcAft>
              <a:buSzPts val="1800"/>
              <a:buChar char="●"/>
            </a:pPr>
            <a:r>
              <a:rPr lang="en"/>
              <a:t>Opportunities for OSU undergraduate students, OSU veterinary students, OSU MPH students to participate in the program</a:t>
            </a:r>
            <a:endParaRPr/>
          </a:p>
          <a:p>
            <a:pPr indent="-317500" lvl="1" marL="914400" rtl="0" algn="l">
              <a:spcBef>
                <a:spcPts val="0"/>
              </a:spcBef>
              <a:spcAft>
                <a:spcPts val="0"/>
              </a:spcAft>
              <a:buSzPts val="1400"/>
              <a:buChar char="○"/>
            </a:pPr>
            <a:r>
              <a:rPr lang="en"/>
              <a:t>Stipends available of 2k for undergraduate students, 3k for graduate students</a:t>
            </a:r>
            <a:endParaRPr/>
          </a:p>
          <a:p>
            <a:pPr indent="-317500" lvl="1" marL="914400" rtl="0" algn="l">
              <a:spcBef>
                <a:spcPts val="0"/>
              </a:spcBef>
              <a:spcAft>
                <a:spcPts val="0"/>
              </a:spcAft>
              <a:buSzPts val="1400"/>
              <a:buChar char="○"/>
            </a:pPr>
            <a:r>
              <a:rPr lang="en"/>
              <a:t>Apply through OSU summer biomedical sciences program - applications due in January </a:t>
            </a:r>
            <a:endParaRPr/>
          </a:p>
          <a:p>
            <a:pPr indent="-317500" lvl="2" marL="1371600" rtl="0" algn="l">
              <a:spcBef>
                <a:spcPts val="0"/>
              </a:spcBef>
              <a:spcAft>
                <a:spcPts val="0"/>
              </a:spcAft>
              <a:buSzPts val="1400"/>
              <a:buChar char="■"/>
            </a:pPr>
            <a:r>
              <a:rPr lang="en"/>
              <a:t>Vet students: </a:t>
            </a:r>
            <a:r>
              <a:rPr lang="en" u="sng">
                <a:solidFill>
                  <a:schemeClr val="hlink"/>
                </a:solidFill>
                <a:hlinkClick r:id="rId3"/>
              </a:rPr>
              <a:t>Biomedical Sciences Summer Program For Students | Carlson College of Veterinary Medicine</a:t>
            </a:r>
            <a:endParaRPr/>
          </a:p>
          <a:p>
            <a:pPr indent="-317500" lvl="2" marL="1371600" rtl="0" algn="l">
              <a:spcBef>
                <a:spcPts val="0"/>
              </a:spcBef>
              <a:spcAft>
                <a:spcPts val="0"/>
              </a:spcAft>
              <a:buSzPts val="1400"/>
              <a:buChar char="■"/>
            </a:pPr>
            <a:r>
              <a:rPr lang="en"/>
              <a:t>Undergraduates: </a:t>
            </a:r>
            <a:r>
              <a:rPr lang="en" u="sng">
                <a:solidFill>
                  <a:schemeClr val="hlink"/>
                </a:solidFill>
                <a:hlinkClick r:id="rId4"/>
              </a:rPr>
              <a:t>Summer Undergraduate Research Program | Carlson College of Veterinary Medicine</a:t>
            </a:r>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5" name="Shape 565"/>
        <p:cNvGrpSpPr/>
        <p:nvPr/>
      </p:nvGrpSpPr>
      <p:grpSpPr>
        <a:xfrm>
          <a:off x="0" y="0"/>
          <a:ext cx="0" cy="0"/>
          <a:chOff x="0" y="0"/>
          <a:chExt cx="0" cy="0"/>
        </a:xfrm>
      </p:grpSpPr>
      <p:sp>
        <p:nvSpPr>
          <p:cNvPr id="566" name="Google Shape;566;p63"/>
          <p:cNvSpPr txBox="1"/>
          <p:nvPr>
            <p:ph type="title"/>
          </p:nvPr>
        </p:nvSpPr>
        <p:spPr>
          <a:xfrm>
            <a:off x="311700" y="445025"/>
            <a:ext cx="8520600" cy="613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Questions </a:t>
            </a:r>
            <a:endParaRPr/>
          </a:p>
        </p:txBody>
      </p:sp>
      <p:sp>
        <p:nvSpPr>
          <p:cNvPr id="567" name="Google Shape;567;p63"/>
          <p:cNvSpPr txBox="1"/>
          <p:nvPr>
            <p:ph idx="1" type="body"/>
          </p:nvPr>
        </p:nvSpPr>
        <p:spPr>
          <a:xfrm>
            <a:off x="311700" y="1171600"/>
            <a:ext cx="8520600" cy="33972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568" name="Google Shape;568;p63"/>
          <p:cNvPicPr preferRelativeResize="0"/>
          <p:nvPr/>
        </p:nvPicPr>
        <p:blipFill>
          <a:blip r:embed="rId3">
            <a:alphaModFix/>
          </a:blip>
          <a:stretch>
            <a:fillRect/>
          </a:stretch>
        </p:blipFill>
        <p:spPr>
          <a:xfrm>
            <a:off x="116975" y="1171600"/>
            <a:ext cx="4393574" cy="3299475"/>
          </a:xfrm>
          <a:prstGeom prst="rect">
            <a:avLst/>
          </a:prstGeom>
          <a:noFill/>
          <a:ln>
            <a:noFill/>
          </a:ln>
        </p:spPr>
      </p:pic>
      <p:pic>
        <p:nvPicPr>
          <p:cNvPr id="569" name="Google Shape;569;p63"/>
          <p:cNvPicPr preferRelativeResize="0"/>
          <p:nvPr/>
        </p:nvPicPr>
        <p:blipFill>
          <a:blip r:embed="rId4">
            <a:alphaModFix/>
          </a:blip>
          <a:stretch>
            <a:fillRect/>
          </a:stretch>
        </p:blipFill>
        <p:spPr>
          <a:xfrm>
            <a:off x="4646977" y="1171602"/>
            <a:ext cx="4393574" cy="3299462"/>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 name="Shape 98"/>
        <p:cNvGrpSpPr/>
        <p:nvPr/>
      </p:nvGrpSpPr>
      <p:grpSpPr>
        <a:xfrm>
          <a:off x="0" y="0"/>
          <a:ext cx="0" cy="0"/>
          <a:chOff x="0" y="0"/>
          <a:chExt cx="0" cy="0"/>
        </a:xfrm>
      </p:grpSpPr>
      <p:pic>
        <p:nvPicPr>
          <p:cNvPr id="99" name="Google Shape;99;p19"/>
          <p:cNvPicPr preferRelativeResize="0"/>
          <p:nvPr/>
        </p:nvPicPr>
        <p:blipFill rotWithShape="1">
          <a:blip r:embed="rId3">
            <a:alphaModFix/>
          </a:blip>
          <a:srcRect b="0" l="0" r="0" t="8450"/>
          <a:stretch/>
        </p:blipFill>
        <p:spPr>
          <a:xfrm>
            <a:off x="5292125" y="1176101"/>
            <a:ext cx="3259776" cy="3976202"/>
          </a:xfrm>
          <a:prstGeom prst="rect">
            <a:avLst/>
          </a:prstGeom>
          <a:noFill/>
          <a:ln>
            <a:noFill/>
          </a:ln>
        </p:spPr>
      </p:pic>
      <p:sp>
        <p:nvSpPr>
          <p:cNvPr id="100" name="Google Shape;100;p19"/>
          <p:cNvSpPr txBox="1"/>
          <p:nvPr>
            <p:ph type="title"/>
          </p:nvPr>
        </p:nvSpPr>
        <p:spPr>
          <a:xfrm>
            <a:off x="438300" y="0"/>
            <a:ext cx="8705700" cy="1179600"/>
          </a:xfrm>
          <a:prstGeom prst="rect">
            <a:avLst/>
          </a:prstGeom>
          <a:noFill/>
        </p:spPr>
        <p:txBody>
          <a:bodyPr anchorCtr="0" anchor="t" bIns="91425" lIns="91425" spcFirstLastPara="1" rIns="91425" wrap="square" tIns="182875">
            <a:normAutofit/>
          </a:bodyPr>
          <a:lstStyle/>
          <a:p>
            <a:pPr indent="0" lvl="0" marL="0" rtl="0" algn="l">
              <a:spcBef>
                <a:spcPts val="0"/>
              </a:spcBef>
              <a:spcAft>
                <a:spcPts val="0"/>
              </a:spcAft>
              <a:buNone/>
            </a:pPr>
            <a:r>
              <a:rPr lang="en" sz="3600">
                <a:latin typeface="Arial"/>
                <a:ea typeface="Arial"/>
                <a:cs typeface="Arial"/>
                <a:sym typeface="Arial"/>
              </a:rPr>
              <a:t>Program </a:t>
            </a:r>
            <a:r>
              <a:rPr lang="en" sz="3600">
                <a:latin typeface="Arial"/>
                <a:ea typeface="Arial"/>
                <a:cs typeface="Arial"/>
                <a:sym typeface="Arial"/>
              </a:rPr>
              <a:t>Goals</a:t>
            </a:r>
            <a:endParaRPr sz="3600">
              <a:latin typeface="Arial"/>
              <a:ea typeface="Arial"/>
              <a:cs typeface="Arial"/>
              <a:sym typeface="Arial"/>
            </a:endParaRPr>
          </a:p>
        </p:txBody>
      </p:sp>
      <p:sp>
        <p:nvSpPr>
          <p:cNvPr id="101" name="Google Shape;101;p19"/>
          <p:cNvSpPr txBox="1"/>
          <p:nvPr/>
        </p:nvSpPr>
        <p:spPr>
          <a:xfrm>
            <a:off x="5292100" y="1167425"/>
            <a:ext cx="3259800" cy="3976200"/>
          </a:xfrm>
          <a:prstGeom prst="rect">
            <a:avLst/>
          </a:prstGeom>
          <a:solidFill>
            <a:srgbClr val="FB8C00">
              <a:alpha val="72020"/>
            </a:srgbClr>
          </a:solidFill>
          <a:ln>
            <a:noFill/>
          </a:ln>
        </p:spPr>
        <p:txBody>
          <a:bodyPr anchorCtr="0" anchor="t" bIns="91425" lIns="91425" spcFirstLastPara="1" rIns="0" wrap="square" tIns="91425">
            <a:noAutofit/>
          </a:bodyPr>
          <a:lstStyle/>
          <a:p>
            <a:pPr indent="0" lvl="0" marL="0" rtl="0" algn="ctr">
              <a:spcBef>
                <a:spcPts val="0"/>
              </a:spcBef>
              <a:spcAft>
                <a:spcPts val="0"/>
              </a:spcAft>
              <a:buNone/>
            </a:pPr>
            <a:r>
              <a:rPr b="1" lang="en" sz="4000"/>
              <a:t>Research</a:t>
            </a:r>
            <a:endParaRPr b="1" sz="4000"/>
          </a:p>
          <a:p>
            <a:pPr indent="0" lvl="0" marL="0" rtl="0" algn="l">
              <a:spcBef>
                <a:spcPts val="0"/>
              </a:spcBef>
              <a:spcAft>
                <a:spcPts val="0"/>
              </a:spcAft>
              <a:buNone/>
            </a:pPr>
            <a:r>
              <a:rPr lang="en" sz="2400">
                <a:solidFill>
                  <a:schemeClr val="dk1"/>
                </a:solidFill>
              </a:rPr>
              <a:t>One Health problems:</a:t>
            </a:r>
            <a:endParaRPr sz="2400">
              <a:solidFill>
                <a:schemeClr val="dk1"/>
              </a:solidFill>
            </a:endParaRPr>
          </a:p>
          <a:p>
            <a:pPr indent="0" lvl="0" marL="0" rtl="0" algn="l">
              <a:spcBef>
                <a:spcPts val="0"/>
              </a:spcBef>
              <a:spcAft>
                <a:spcPts val="0"/>
              </a:spcAft>
              <a:buNone/>
            </a:pPr>
            <a:r>
              <a:t/>
            </a:r>
            <a:endParaRPr sz="2000">
              <a:solidFill>
                <a:schemeClr val="dk1"/>
              </a:solidFill>
            </a:endParaRPr>
          </a:p>
          <a:p>
            <a:pPr indent="-172720" lvl="0" marL="182880" rtl="0" algn="l">
              <a:spcBef>
                <a:spcPts val="0"/>
              </a:spcBef>
              <a:spcAft>
                <a:spcPts val="0"/>
              </a:spcAft>
              <a:buClr>
                <a:schemeClr val="dk1"/>
              </a:buClr>
              <a:buSzPts val="2000"/>
              <a:buChar char="-"/>
            </a:pPr>
            <a:r>
              <a:rPr lang="en" sz="2000">
                <a:solidFill>
                  <a:schemeClr val="dk1"/>
                </a:solidFill>
              </a:rPr>
              <a:t>Antimicrobial resistance</a:t>
            </a:r>
            <a:endParaRPr sz="2000">
              <a:solidFill>
                <a:schemeClr val="dk1"/>
              </a:solidFill>
            </a:endParaRPr>
          </a:p>
          <a:p>
            <a:pPr indent="-172720" lvl="0" marL="182880" rtl="0" algn="l">
              <a:spcBef>
                <a:spcPts val="0"/>
              </a:spcBef>
              <a:spcAft>
                <a:spcPts val="0"/>
              </a:spcAft>
              <a:buClr>
                <a:schemeClr val="dk1"/>
              </a:buClr>
              <a:buSzPts val="2000"/>
              <a:buChar char="-"/>
            </a:pPr>
            <a:r>
              <a:rPr lang="en" sz="2000">
                <a:solidFill>
                  <a:schemeClr val="dk1"/>
                </a:solidFill>
              </a:rPr>
              <a:t>Vectorborne diseases</a:t>
            </a:r>
            <a:endParaRPr sz="2000">
              <a:solidFill>
                <a:schemeClr val="dk1"/>
              </a:solidFill>
            </a:endParaRPr>
          </a:p>
          <a:p>
            <a:pPr indent="-342900" lvl="1" marL="914400" rtl="0" algn="l">
              <a:spcBef>
                <a:spcPts val="0"/>
              </a:spcBef>
              <a:spcAft>
                <a:spcPts val="0"/>
              </a:spcAft>
              <a:buClr>
                <a:schemeClr val="dk1"/>
              </a:buClr>
              <a:buSzPts val="1800"/>
              <a:buChar char="-"/>
            </a:pPr>
            <a:r>
              <a:rPr lang="en" sz="1800">
                <a:solidFill>
                  <a:schemeClr val="dk1"/>
                </a:solidFill>
              </a:rPr>
              <a:t>Ehrlichia, Anaplasma, Lyme Disease</a:t>
            </a:r>
            <a:endParaRPr sz="1800">
              <a:solidFill>
                <a:schemeClr val="dk1"/>
              </a:solidFill>
            </a:endParaRPr>
          </a:p>
          <a:p>
            <a:pPr indent="-172720" lvl="0" marL="182880" rtl="0" algn="l">
              <a:spcBef>
                <a:spcPts val="0"/>
              </a:spcBef>
              <a:spcAft>
                <a:spcPts val="0"/>
              </a:spcAft>
              <a:buClr>
                <a:schemeClr val="dk1"/>
              </a:buClr>
              <a:buSzPts val="2000"/>
              <a:buChar char="-"/>
            </a:pPr>
            <a:r>
              <a:rPr lang="en" sz="2000">
                <a:solidFill>
                  <a:schemeClr val="dk1"/>
                </a:solidFill>
              </a:rPr>
              <a:t>Waterborne diseases</a:t>
            </a:r>
            <a:endParaRPr sz="2000">
              <a:solidFill>
                <a:schemeClr val="dk1"/>
              </a:solidFill>
            </a:endParaRPr>
          </a:p>
          <a:p>
            <a:pPr indent="-342900" lvl="1" marL="914400" rtl="0" algn="l">
              <a:spcBef>
                <a:spcPts val="0"/>
              </a:spcBef>
              <a:spcAft>
                <a:spcPts val="0"/>
              </a:spcAft>
              <a:buClr>
                <a:schemeClr val="dk1"/>
              </a:buClr>
              <a:buSzPts val="1800"/>
              <a:buChar char="-"/>
            </a:pPr>
            <a:r>
              <a:rPr lang="en" sz="1800">
                <a:solidFill>
                  <a:schemeClr val="dk1"/>
                </a:solidFill>
              </a:rPr>
              <a:t>Giardia, Cryptosporidium, Leptospirosis</a:t>
            </a:r>
            <a:endParaRPr sz="1800">
              <a:solidFill>
                <a:schemeClr val="dk1"/>
              </a:solidFill>
            </a:endParaRPr>
          </a:p>
          <a:p>
            <a:pPr indent="0" lvl="0" marL="0" rtl="0" algn="ctr">
              <a:spcBef>
                <a:spcPts val="0"/>
              </a:spcBef>
              <a:spcAft>
                <a:spcPts val="0"/>
              </a:spcAft>
              <a:buNone/>
            </a:pPr>
            <a:r>
              <a:t/>
            </a:r>
            <a:endParaRPr sz="4000"/>
          </a:p>
        </p:txBody>
      </p:sp>
      <p:pic>
        <p:nvPicPr>
          <p:cNvPr id="102" name="Google Shape;102;p19"/>
          <p:cNvPicPr preferRelativeResize="0"/>
          <p:nvPr/>
        </p:nvPicPr>
        <p:blipFill>
          <a:blip r:embed="rId4">
            <a:alphaModFix/>
          </a:blip>
          <a:stretch>
            <a:fillRect/>
          </a:stretch>
        </p:blipFill>
        <p:spPr>
          <a:xfrm>
            <a:off x="381250" y="1473500"/>
            <a:ext cx="2199700" cy="2683100"/>
          </a:xfrm>
          <a:prstGeom prst="rect">
            <a:avLst/>
          </a:prstGeom>
          <a:noFill/>
          <a:ln>
            <a:noFill/>
          </a:ln>
        </p:spPr>
      </p:pic>
      <p:pic>
        <p:nvPicPr>
          <p:cNvPr id="103" name="Google Shape;103;p19"/>
          <p:cNvPicPr preferRelativeResize="0"/>
          <p:nvPr/>
        </p:nvPicPr>
        <p:blipFill>
          <a:blip r:embed="rId5">
            <a:alphaModFix/>
          </a:blip>
          <a:stretch>
            <a:fillRect/>
          </a:stretch>
        </p:blipFill>
        <p:spPr>
          <a:xfrm>
            <a:off x="2733313" y="3239700"/>
            <a:ext cx="2406400" cy="1804800"/>
          </a:xfrm>
          <a:prstGeom prst="rect">
            <a:avLst/>
          </a:prstGeom>
          <a:noFill/>
          <a:ln>
            <a:noFill/>
          </a:ln>
        </p:spPr>
      </p:pic>
      <p:pic>
        <p:nvPicPr>
          <p:cNvPr id="104" name="Google Shape;104;p19"/>
          <p:cNvPicPr preferRelativeResize="0"/>
          <p:nvPr/>
        </p:nvPicPr>
        <p:blipFill>
          <a:blip r:embed="rId6">
            <a:alphaModFix/>
          </a:blip>
          <a:stretch>
            <a:fillRect/>
          </a:stretch>
        </p:blipFill>
        <p:spPr>
          <a:xfrm>
            <a:off x="2733325" y="1041392"/>
            <a:ext cx="2520000" cy="1892457"/>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 name="Shape 108"/>
        <p:cNvGrpSpPr/>
        <p:nvPr/>
      </p:nvGrpSpPr>
      <p:grpSpPr>
        <a:xfrm>
          <a:off x="0" y="0"/>
          <a:ext cx="0" cy="0"/>
          <a:chOff x="0" y="0"/>
          <a:chExt cx="0" cy="0"/>
        </a:xfrm>
      </p:grpSpPr>
      <p:sp>
        <p:nvSpPr>
          <p:cNvPr id="109" name="Google Shape;109;p20"/>
          <p:cNvSpPr txBox="1"/>
          <p:nvPr/>
        </p:nvSpPr>
        <p:spPr>
          <a:xfrm>
            <a:off x="161775" y="2292675"/>
            <a:ext cx="2948700" cy="2188500"/>
          </a:xfrm>
          <a:prstGeom prst="rect">
            <a:avLst/>
          </a:prstGeom>
          <a:solidFill>
            <a:schemeClr val="accent3"/>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600"/>
              <a:t>Brianna Beechler, DVM, Ph.D.</a:t>
            </a:r>
            <a:endParaRPr sz="1600"/>
          </a:p>
          <a:p>
            <a:pPr indent="0" lvl="0" marL="0" rtl="0" algn="ctr">
              <a:spcBef>
                <a:spcPts val="0"/>
              </a:spcBef>
              <a:spcAft>
                <a:spcPts val="0"/>
              </a:spcAft>
              <a:buNone/>
            </a:pPr>
            <a:r>
              <a:rPr lang="en" sz="1600"/>
              <a:t>Justin Sanders, Ph.D.</a:t>
            </a:r>
            <a:endParaRPr sz="1600"/>
          </a:p>
        </p:txBody>
      </p:sp>
      <p:pic>
        <p:nvPicPr>
          <p:cNvPr id="110" name="Google Shape;110;p20"/>
          <p:cNvPicPr preferRelativeResize="0"/>
          <p:nvPr/>
        </p:nvPicPr>
        <p:blipFill>
          <a:blip r:embed="rId3">
            <a:alphaModFix amt="80000"/>
          </a:blip>
          <a:stretch>
            <a:fillRect/>
          </a:stretch>
        </p:blipFill>
        <p:spPr>
          <a:xfrm>
            <a:off x="3459450" y="1346525"/>
            <a:ext cx="2492401" cy="882050"/>
          </a:xfrm>
          <a:prstGeom prst="rect">
            <a:avLst/>
          </a:prstGeom>
          <a:noFill/>
          <a:ln>
            <a:noFill/>
          </a:ln>
          <a:effectLst>
            <a:outerShdw blurRad="57150" rotWithShape="0" algn="bl" dir="5400000" dist="19050">
              <a:srgbClr val="000000">
                <a:alpha val="52999"/>
              </a:srgbClr>
            </a:outerShdw>
          </a:effectLst>
        </p:spPr>
      </p:pic>
      <p:pic>
        <p:nvPicPr>
          <p:cNvPr id="111" name="Google Shape;111;p20"/>
          <p:cNvPicPr preferRelativeResize="0"/>
          <p:nvPr/>
        </p:nvPicPr>
        <p:blipFill>
          <a:blip r:embed="rId4">
            <a:alphaModFix amt="80000"/>
          </a:blip>
          <a:stretch>
            <a:fillRect/>
          </a:stretch>
        </p:blipFill>
        <p:spPr>
          <a:xfrm>
            <a:off x="6453175" y="1346525"/>
            <a:ext cx="2492401" cy="882050"/>
          </a:xfrm>
          <a:prstGeom prst="rect">
            <a:avLst/>
          </a:prstGeom>
          <a:noFill/>
          <a:ln>
            <a:noFill/>
          </a:ln>
          <a:effectLst>
            <a:outerShdw blurRad="57150" rotWithShape="0" algn="bl" dir="5400000" dist="19050">
              <a:srgbClr val="000000">
                <a:alpha val="50000"/>
              </a:srgbClr>
            </a:outerShdw>
          </a:effectLst>
        </p:spPr>
      </p:pic>
      <p:sp>
        <p:nvSpPr>
          <p:cNvPr id="112" name="Google Shape;112;p20"/>
          <p:cNvSpPr txBox="1"/>
          <p:nvPr/>
        </p:nvSpPr>
        <p:spPr>
          <a:xfrm>
            <a:off x="3352950" y="2276500"/>
            <a:ext cx="2802900" cy="2188500"/>
          </a:xfrm>
          <a:prstGeom prst="rect">
            <a:avLst/>
          </a:prstGeom>
          <a:solidFill>
            <a:schemeClr val="accent3"/>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600"/>
              <a:t>Michelle Steinauer, Ph.D.</a:t>
            </a:r>
            <a:endParaRPr sz="1600"/>
          </a:p>
          <a:p>
            <a:pPr indent="0" lvl="0" marL="0" rtl="0" algn="ctr">
              <a:spcBef>
                <a:spcPts val="0"/>
              </a:spcBef>
              <a:spcAft>
                <a:spcPts val="0"/>
              </a:spcAft>
              <a:buNone/>
            </a:pPr>
            <a:r>
              <a:t/>
            </a:r>
            <a:endParaRPr/>
          </a:p>
        </p:txBody>
      </p:sp>
      <p:sp>
        <p:nvSpPr>
          <p:cNvPr id="113" name="Google Shape;113;p20"/>
          <p:cNvSpPr txBox="1"/>
          <p:nvPr/>
        </p:nvSpPr>
        <p:spPr>
          <a:xfrm>
            <a:off x="6270475" y="2292675"/>
            <a:ext cx="2802900" cy="2172300"/>
          </a:xfrm>
          <a:prstGeom prst="rect">
            <a:avLst/>
          </a:prstGeom>
          <a:solidFill>
            <a:schemeClr val="accent3"/>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600"/>
              <a:t>Rhea Hanselmann, DVM, MPVM, Ph.D.</a:t>
            </a:r>
            <a:endParaRPr sz="1600"/>
          </a:p>
        </p:txBody>
      </p:sp>
      <p:pic>
        <p:nvPicPr>
          <p:cNvPr id="114" name="Google Shape;114;p20"/>
          <p:cNvPicPr preferRelativeResize="0"/>
          <p:nvPr/>
        </p:nvPicPr>
        <p:blipFill>
          <a:blip r:embed="rId5">
            <a:alphaModFix/>
          </a:blip>
          <a:stretch>
            <a:fillRect/>
          </a:stretch>
        </p:blipFill>
        <p:spPr>
          <a:xfrm>
            <a:off x="6648054" y="2912400"/>
            <a:ext cx="2047734" cy="1535800"/>
          </a:xfrm>
          <a:prstGeom prst="rect">
            <a:avLst/>
          </a:prstGeom>
          <a:noFill/>
          <a:ln>
            <a:noFill/>
          </a:ln>
        </p:spPr>
      </p:pic>
      <p:pic>
        <p:nvPicPr>
          <p:cNvPr id="115" name="Google Shape;115;p20"/>
          <p:cNvPicPr preferRelativeResize="0"/>
          <p:nvPr/>
        </p:nvPicPr>
        <p:blipFill>
          <a:blip r:embed="rId6">
            <a:alphaModFix/>
          </a:blip>
          <a:stretch>
            <a:fillRect/>
          </a:stretch>
        </p:blipFill>
        <p:spPr>
          <a:xfrm>
            <a:off x="4261575" y="2721725"/>
            <a:ext cx="985650" cy="1314200"/>
          </a:xfrm>
          <a:prstGeom prst="rect">
            <a:avLst/>
          </a:prstGeom>
          <a:noFill/>
          <a:ln>
            <a:noFill/>
          </a:ln>
        </p:spPr>
      </p:pic>
      <p:sp>
        <p:nvSpPr>
          <p:cNvPr id="116" name="Google Shape;116;p20"/>
          <p:cNvSpPr txBox="1"/>
          <p:nvPr/>
        </p:nvSpPr>
        <p:spPr>
          <a:xfrm>
            <a:off x="7718225" y="893200"/>
            <a:ext cx="1511100" cy="481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t/>
            </a:r>
            <a:endParaRPr sz="1200"/>
          </a:p>
        </p:txBody>
      </p:sp>
      <p:sp>
        <p:nvSpPr>
          <p:cNvPr id="117" name="Google Shape;117;p20"/>
          <p:cNvSpPr txBox="1"/>
          <p:nvPr>
            <p:ph type="title"/>
          </p:nvPr>
        </p:nvSpPr>
        <p:spPr>
          <a:xfrm>
            <a:off x="438150" y="-12175"/>
            <a:ext cx="8705700" cy="1179600"/>
          </a:xfrm>
          <a:prstGeom prst="rect">
            <a:avLst/>
          </a:prstGeom>
          <a:noFill/>
        </p:spPr>
        <p:txBody>
          <a:bodyPr anchorCtr="0" anchor="t" bIns="91425" lIns="91425" spcFirstLastPara="1" rIns="91425" wrap="square" tIns="182875">
            <a:normAutofit/>
          </a:bodyPr>
          <a:lstStyle/>
          <a:p>
            <a:pPr indent="0" lvl="0" marL="0" rtl="0" algn="l">
              <a:spcBef>
                <a:spcPts val="0"/>
              </a:spcBef>
              <a:spcAft>
                <a:spcPts val="0"/>
              </a:spcAft>
              <a:buNone/>
            </a:pPr>
            <a:r>
              <a:rPr lang="en" sz="3600">
                <a:latin typeface="Arial"/>
                <a:ea typeface="Arial"/>
                <a:cs typeface="Arial"/>
                <a:sym typeface="Arial"/>
              </a:rPr>
              <a:t>Faculty Team Members - 2022</a:t>
            </a:r>
            <a:endParaRPr sz="3600">
              <a:latin typeface="Arial"/>
              <a:ea typeface="Arial"/>
              <a:cs typeface="Arial"/>
              <a:sym typeface="Arial"/>
            </a:endParaRPr>
          </a:p>
        </p:txBody>
      </p:sp>
      <p:pic>
        <p:nvPicPr>
          <p:cNvPr id="118" name="Google Shape;118;p20"/>
          <p:cNvPicPr preferRelativeResize="0"/>
          <p:nvPr/>
        </p:nvPicPr>
        <p:blipFill>
          <a:blip r:embed="rId7">
            <a:alphaModFix/>
          </a:blip>
          <a:stretch>
            <a:fillRect/>
          </a:stretch>
        </p:blipFill>
        <p:spPr>
          <a:xfrm>
            <a:off x="612263" y="2873750"/>
            <a:ext cx="2047734" cy="1535800"/>
          </a:xfrm>
          <a:prstGeom prst="rect">
            <a:avLst/>
          </a:prstGeom>
          <a:noFill/>
          <a:ln>
            <a:noFill/>
          </a:ln>
        </p:spPr>
      </p:pic>
      <p:pic>
        <p:nvPicPr>
          <p:cNvPr id="119" name="Google Shape;119;p20"/>
          <p:cNvPicPr preferRelativeResize="0"/>
          <p:nvPr/>
        </p:nvPicPr>
        <p:blipFill rotWithShape="1">
          <a:blip r:embed="rId8">
            <a:alphaModFix/>
          </a:blip>
          <a:srcRect b="0" l="0" r="0" t="0"/>
          <a:stretch/>
        </p:blipFill>
        <p:spPr>
          <a:xfrm>
            <a:off x="371661" y="1360613"/>
            <a:ext cx="2528939" cy="8538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 name="Shape 123"/>
        <p:cNvGrpSpPr/>
        <p:nvPr/>
      </p:nvGrpSpPr>
      <p:grpSpPr>
        <a:xfrm>
          <a:off x="0" y="0"/>
          <a:ext cx="0" cy="0"/>
          <a:chOff x="0" y="0"/>
          <a:chExt cx="0" cy="0"/>
        </a:xfrm>
      </p:grpSpPr>
      <p:sp>
        <p:nvSpPr>
          <p:cNvPr id="124" name="Google Shape;124;p21"/>
          <p:cNvSpPr txBox="1"/>
          <p:nvPr>
            <p:ph type="title"/>
          </p:nvPr>
        </p:nvSpPr>
        <p:spPr>
          <a:xfrm>
            <a:off x="2023200" y="197350"/>
            <a:ext cx="5097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latin typeface="Arial"/>
                <a:ea typeface="Arial"/>
                <a:cs typeface="Arial"/>
                <a:sym typeface="Arial"/>
              </a:rPr>
              <a:t>Student Team Members - 2022</a:t>
            </a:r>
            <a:endParaRPr>
              <a:latin typeface="Arial"/>
              <a:ea typeface="Arial"/>
              <a:cs typeface="Arial"/>
              <a:sym typeface="Arial"/>
            </a:endParaRPr>
          </a:p>
        </p:txBody>
      </p:sp>
      <p:pic>
        <p:nvPicPr>
          <p:cNvPr id="125" name="Google Shape;125;p21" title="VIDEO-2022-11-14-13-18-23.mov">
            <a:hlinkClick r:id="rId3"/>
          </p:cNvPr>
          <p:cNvPicPr preferRelativeResize="0"/>
          <p:nvPr/>
        </p:nvPicPr>
        <p:blipFill>
          <a:blip r:embed="rId4">
            <a:alphaModFix/>
          </a:blip>
          <a:stretch>
            <a:fillRect/>
          </a:stretch>
        </p:blipFill>
        <p:spPr>
          <a:xfrm>
            <a:off x="1772259" y="770050"/>
            <a:ext cx="5599475" cy="41996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5"/>
                                        </p:tgtEl>
                                        <p:attrNameLst>
                                          <p:attrName>style.visibility</p:attrName>
                                        </p:attrNameLst>
                                      </p:cBhvr>
                                      <p:to>
                                        <p:strVal val="visible"/>
                                      </p:to>
                                    </p:set>
                                    <p:animEffect filter="fade" transition="in">
                                      <p:cBhvr>
                                        <p:cTn dur="1000"/>
                                        <p:tgtEl>
                                          <p:spTgt spid="12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 name="Shape 129"/>
        <p:cNvGrpSpPr/>
        <p:nvPr/>
      </p:nvGrpSpPr>
      <p:grpSpPr>
        <a:xfrm>
          <a:off x="0" y="0"/>
          <a:ext cx="0" cy="0"/>
          <a:chOff x="0" y="0"/>
          <a:chExt cx="0" cy="0"/>
        </a:xfrm>
      </p:grpSpPr>
      <p:sp>
        <p:nvSpPr>
          <p:cNvPr id="130" name="Google Shape;130;p2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latin typeface="Arial"/>
                <a:ea typeface="Arial"/>
                <a:cs typeface="Arial"/>
                <a:sym typeface="Arial"/>
              </a:rPr>
              <a:t>Research Objectives</a:t>
            </a:r>
            <a:endParaRPr>
              <a:latin typeface="Arial"/>
              <a:ea typeface="Arial"/>
              <a:cs typeface="Arial"/>
              <a:sym typeface="Arial"/>
            </a:endParaRPr>
          </a:p>
        </p:txBody>
      </p:sp>
      <p:sp>
        <p:nvSpPr>
          <p:cNvPr id="131" name="Google Shape;131;p22"/>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Font typeface="Arial"/>
              <a:buAutoNum type="arabicPeriod"/>
            </a:pPr>
            <a:r>
              <a:rPr lang="en">
                <a:latin typeface="Arial"/>
                <a:ea typeface="Arial"/>
                <a:cs typeface="Arial"/>
                <a:sym typeface="Arial"/>
              </a:rPr>
              <a:t>Conduct preliminary surveys along two river systems to understand the prevalence of:</a:t>
            </a:r>
            <a:endParaRPr>
              <a:latin typeface="Arial"/>
              <a:ea typeface="Arial"/>
              <a:cs typeface="Arial"/>
              <a:sym typeface="Arial"/>
            </a:endParaRPr>
          </a:p>
          <a:p>
            <a:pPr indent="-317500" lvl="1" marL="914400" rtl="0" algn="l">
              <a:spcBef>
                <a:spcPts val="0"/>
              </a:spcBef>
              <a:spcAft>
                <a:spcPts val="0"/>
              </a:spcAft>
              <a:buSzPts val="1400"/>
              <a:buFont typeface="Arial"/>
              <a:buChar char="○"/>
            </a:pPr>
            <a:r>
              <a:rPr lang="en">
                <a:latin typeface="Arial"/>
                <a:ea typeface="Arial"/>
                <a:cs typeface="Arial"/>
                <a:sym typeface="Arial"/>
              </a:rPr>
              <a:t>antibiotic resistant </a:t>
            </a:r>
            <a:r>
              <a:rPr i="1" lang="en">
                <a:latin typeface="Arial"/>
                <a:ea typeface="Arial"/>
                <a:cs typeface="Arial"/>
                <a:sym typeface="Arial"/>
              </a:rPr>
              <a:t>E. coli </a:t>
            </a:r>
            <a:endParaRPr>
              <a:latin typeface="Arial"/>
              <a:ea typeface="Arial"/>
              <a:cs typeface="Arial"/>
              <a:sym typeface="Arial"/>
            </a:endParaRPr>
          </a:p>
          <a:p>
            <a:pPr indent="-317500" lvl="1" marL="914400" rtl="0" algn="l">
              <a:spcBef>
                <a:spcPts val="0"/>
              </a:spcBef>
              <a:spcAft>
                <a:spcPts val="0"/>
              </a:spcAft>
              <a:buSzPts val="1400"/>
              <a:buFont typeface="Arial"/>
              <a:buChar char="○"/>
            </a:pPr>
            <a:r>
              <a:rPr lang="en">
                <a:latin typeface="Arial"/>
                <a:ea typeface="Arial"/>
                <a:cs typeface="Arial"/>
                <a:sym typeface="Arial"/>
              </a:rPr>
              <a:t>zoonotic waterborne pathogens </a:t>
            </a:r>
            <a:endParaRPr>
              <a:latin typeface="Arial"/>
              <a:ea typeface="Arial"/>
              <a:cs typeface="Arial"/>
              <a:sym typeface="Arial"/>
            </a:endParaRPr>
          </a:p>
          <a:p>
            <a:pPr indent="-317500" lvl="1" marL="914400" rtl="0" algn="l">
              <a:spcBef>
                <a:spcPts val="0"/>
              </a:spcBef>
              <a:spcAft>
                <a:spcPts val="0"/>
              </a:spcAft>
              <a:buSzPts val="1400"/>
              <a:buFont typeface="Arial"/>
              <a:buChar char="○"/>
            </a:pPr>
            <a:r>
              <a:rPr lang="en">
                <a:latin typeface="Arial"/>
                <a:ea typeface="Arial"/>
                <a:cs typeface="Arial"/>
                <a:sym typeface="Arial"/>
              </a:rPr>
              <a:t>tick-borne pathogens </a:t>
            </a:r>
            <a:endParaRPr>
              <a:latin typeface="Arial"/>
              <a:ea typeface="Arial"/>
              <a:cs typeface="Arial"/>
              <a:sym typeface="Arial"/>
            </a:endParaRPr>
          </a:p>
          <a:p>
            <a:pPr indent="-342900" lvl="0" marL="457200" rtl="0" algn="l">
              <a:spcBef>
                <a:spcPts val="0"/>
              </a:spcBef>
              <a:spcAft>
                <a:spcPts val="0"/>
              </a:spcAft>
              <a:buSzPts val="1800"/>
              <a:buFont typeface="Arial"/>
              <a:buAutoNum type="arabicPeriod"/>
            </a:pPr>
            <a:r>
              <a:rPr lang="en">
                <a:latin typeface="Arial"/>
                <a:ea typeface="Arial"/>
                <a:cs typeface="Arial"/>
                <a:sym typeface="Arial"/>
              </a:rPr>
              <a:t>Determine whether antibiotic resistance and disease prevalence correlate to land use </a:t>
            </a:r>
            <a:endParaRPr>
              <a:latin typeface="Arial"/>
              <a:ea typeface="Arial"/>
              <a:cs typeface="Arial"/>
              <a:sym typeface="Arial"/>
            </a:endParaRPr>
          </a:p>
          <a:p>
            <a:pPr indent="-317500" lvl="1" marL="914400" rtl="0" algn="l">
              <a:spcBef>
                <a:spcPts val="0"/>
              </a:spcBef>
              <a:spcAft>
                <a:spcPts val="0"/>
              </a:spcAft>
              <a:buSzPts val="1400"/>
              <a:buFont typeface="Arial"/>
              <a:buChar char="○"/>
            </a:pPr>
            <a:r>
              <a:rPr lang="en">
                <a:latin typeface="Arial"/>
                <a:ea typeface="Arial"/>
                <a:cs typeface="Arial"/>
                <a:sym typeface="Arial"/>
              </a:rPr>
              <a:t>Land use gradient from forest, farm, to town</a:t>
            </a:r>
            <a:endParaRPr>
              <a:latin typeface="Arial"/>
              <a:ea typeface="Arial"/>
              <a:cs typeface="Arial"/>
              <a:sym typeface="Arial"/>
            </a:endParaRPr>
          </a:p>
        </p:txBody>
      </p:sp>
      <p:pic>
        <p:nvPicPr>
          <p:cNvPr id="132" name="Google Shape;132;p22"/>
          <p:cNvPicPr preferRelativeResize="0"/>
          <p:nvPr/>
        </p:nvPicPr>
        <p:blipFill>
          <a:blip r:embed="rId3">
            <a:alphaModFix/>
          </a:blip>
          <a:stretch>
            <a:fillRect/>
          </a:stretch>
        </p:blipFill>
        <p:spPr>
          <a:xfrm>
            <a:off x="860325" y="3557400"/>
            <a:ext cx="2029724" cy="1522301"/>
          </a:xfrm>
          <a:prstGeom prst="rect">
            <a:avLst/>
          </a:prstGeom>
          <a:noFill/>
          <a:ln>
            <a:noFill/>
          </a:ln>
        </p:spPr>
      </p:pic>
      <p:pic>
        <p:nvPicPr>
          <p:cNvPr id="133" name="Google Shape;133;p22"/>
          <p:cNvPicPr preferRelativeResize="0"/>
          <p:nvPr/>
        </p:nvPicPr>
        <p:blipFill>
          <a:blip r:embed="rId4">
            <a:alphaModFix/>
          </a:blip>
          <a:stretch>
            <a:fillRect/>
          </a:stretch>
        </p:blipFill>
        <p:spPr>
          <a:xfrm>
            <a:off x="3525500" y="3557703"/>
            <a:ext cx="2029724" cy="1524271"/>
          </a:xfrm>
          <a:prstGeom prst="rect">
            <a:avLst/>
          </a:prstGeom>
          <a:noFill/>
          <a:ln>
            <a:noFill/>
          </a:ln>
        </p:spPr>
      </p:pic>
      <p:pic>
        <p:nvPicPr>
          <p:cNvPr id="134" name="Google Shape;134;p22"/>
          <p:cNvPicPr preferRelativeResize="0"/>
          <p:nvPr/>
        </p:nvPicPr>
        <p:blipFill>
          <a:blip r:embed="rId5">
            <a:alphaModFix/>
          </a:blip>
          <a:stretch>
            <a:fillRect/>
          </a:stretch>
        </p:blipFill>
        <p:spPr>
          <a:xfrm>
            <a:off x="6240772" y="3559675"/>
            <a:ext cx="2029727" cy="152230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 name="Shape 138"/>
        <p:cNvGrpSpPr/>
        <p:nvPr/>
      </p:nvGrpSpPr>
      <p:grpSpPr>
        <a:xfrm>
          <a:off x="0" y="0"/>
          <a:ext cx="0" cy="0"/>
          <a:chOff x="0" y="0"/>
          <a:chExt cx="0" cy="0"/>
        </a:xfrm>
      </p:grpSpPr>
      <p:sp>
        <p:nvSpPr>
          <p:cNvPr id="139" name="Google Shape;139;p23"/>
          <p:cNvSpPr txBox="1"/>
          <p:nvPr>
            <p:ph type="title"/>
          </p:nvPr>
        </p:nvSpPr>
        <p:spPr>
          <a:xfrm>
            <a:off x="311700" y="445025"/>
            <a:ext cx="8520600" cy="613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Project Methods: Sampling Locations</a:t>
            </a:r>
            <a:endParaRPr/>
          </a:p>
        </p:txBody>
      </p:sp>
      <p:sp>
        <p:nvSpPr>
          <p:cNvPr id="140" name="Google Shape;140;p23"/>
          <p:cNvSpPr txBox="1"/>
          <p:nvPr>
            <p:ph idx="1" type="body"/>
          </p:nvPr>
        </p:nvSpPr>
        <p:spPr>
          <a:xfrm>
            <a:off x="311700" y="1171600"/>
            <a:ext cx="8520600" cy="3397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Criteria for sampling sites:</a:t>
            </a:r>
            <a:endParaRPr/>
          </a:p>
          <a:p>
            <a:pPr indent="-342900" lvl="0" marL="457200" rtl="0" algn="l">
              <a:spcBef>
                <a:spcPts val="1200"/>
              </a:spcBef>
              <a:spcAft>
                <a:spcPts val="0"/>
              </a:spcAft>
              <a:buSzPts val="1800"/>
              <a:buChar char="●"/>
            </a:pPr>
            <a:r>
              <a:rPr lang="en"/>
              <a:t>Land use gradient</a:t>
            </a:r>
            <a:endParaRPr/>
          </a:p>
          <a:p>
            <a:pPr indent="-317500" lvl="1" marL="914400" rtl="0" algn="l">
              <a:spcBef>
                <a:spcPts val="0"/>
              </a:spcBef>
              <a:spcAft>
                <a:spcPts val="0"/>
              </a:spcAft>
              <a:buSzPts val="1400"/>
              <a:buChar char="○"/>
            </a:pPr>
            <a:r>
              <a:rPr lang="en"/>
              <a:t>Least to most disturbed</a:t>
            </a:r>
            <a:endParaRPr/>
          </a:p>
          <a:p>
            <a:pPr indent="-317500" lvl="1" marL="914400" rtl="0" algn="l">
              <a:spcBef>
                <a:spcPts val="0"/>
              </a:spcBef>
              <a:spcAft>
                <a:spcPts val="0"/>
              </a:spcAft>
              <a:buSzPts val="1400"/>
              <a:buChar char="○"/>
            </a:pPr>
            <a:r>
              <a:rPr lang="en"/>
              <a:t>evenly(ish) distributed</a:t>
            </a:r>
            <a:endParaRPr/>
          </a:p>
          <a:p>
            <a:pPr indent="-342900" lvl="0" marL="457200" rtl="0" algn="l">
              <a:spcBef>
                <a:spcPts val="0"/>
              </a:spcBef>
              <a:spcAft>
                <a:spcPts val="0"/>
              </a:spcAft>
              <a:buSzPts val="1800"/>
              <a:buChar char="●"/>
            </a:pPr>
            <a:r>
              <a:rPr lang="en"/>
              <a:t>Relevant habitat</a:t>
            </a:r>
            <a:endParaRPr/>
          </a:p>
          <a:p>
            <a:pPr indent="-317500" lvl="1" marL="914400" rtl="0" algn="l">
              <a:spcBef>
                <a:spcPts val="0"/>
              </a:spcBef>
              <a:spcAft>
                <a:spcPts val="0"/>
              </a:spcAft>
              <a:buSzPts val="1400"/>
              <a:buChar char="○"/>
            </a:pPr>
            <a:r>
              <a:rPr lang="en"/>
              <a:t>Water access</a:t>
            </a:r>
            <a:endParaRPr/>
          </a:p>
          <a:p>
            <a:pPr indent="-317500" lvl="1" marL="914400" rtl="0" algn="l">
              <a:spcBef>
                <a:spcPts val="0"/>
              </a:spcBef>
              <a:spcAft>
                <a:spcPts val="0"/>
              </a:spcAft>
              <a:buSzPts val="1400"/>
              <a:buChar char="○"/>
            </a:pPr>
            <a:r>
              <a:rPr lang="en"/>
              <a:t>Access to surrounding vegetation</a:t>
            </a:r>
            <a:endParaRPr/>
          </a:p>
          <a:p>
            <a:pPr indent="-342900" lvl="0" marL="457200" rtl="0" algn="l">
              <a:spcBef>
                <a:spcPts val="0"/>
              </a:spcBef>
              <a:spcAft>
                <a:spcPts val="0"/>
              </a:spcAft>
              <a:buSzPts val="1800"/>
              <a:buChar char="●"/>
            </a:pPr>
            <a:r>
              <a:rPr lang="en"/>
              <a:t>Safe access</a:t>
            </a:r>
            <a:endParaRPr/>
          </a:p>
          <a:p>
            <a:pPr indent="-317500" lvl="1" marL="914400" rtl="0" algn="l">
              <a:spcBef>
                <a:spcPts val="0"/>
              </a:spcBef>
              <a:spcAft>
                <a:spcPts val="0"/>
              </a:spcAft>
              <a:buSzPts val="1400"/>
              <a:buChar char="○"/>
            </a:pPr>
            <a:r>
              <a:rPr lang="en"/>
              <a:t>permissions/permits</a:t>
            </a:r>
            <a:endParaRPr/>
          </a:p>
          <a:p>
            <a:pPr indent="0" lvl="0" marL="457200" rtl="0" algn="l">
              <a:spcBef>
                <a:spcPts val="1200"/>
              </a:spcBef>
              <a:spcAft>
                <a:spcPts val="1200"/>
              </a:spcAft>
              <a:buNone/>
            </a:pPr>
            <a:r>
              <a:t/>
            </a:r>
            <a:endParaRPr/>
          </a:p>
        </p:txBody>
      </p:sp>
      <p:pic>
        <p:nvPicPr>
          <p:cNvPr id="141" name="Google Shape;141;p23"/>
          <p:cNvPicPr preferRelativeResize="0"/>
          <p:nvPr/>
        </p:nvPicPr>
        <p:blipFill>
          <a:blip r:embed="rId3">
            <a:alphaModFix/>
          </a:blip>
          <a:stretch>
            <a:fillRect/>
          </a:stretch>
        </p:blipFill>
        <p:spPr>
          <a:xfrm>
            <a:off x="4798325" y="1346350"/>
            <a:ext cx="4033974" cy="2845850"/>
          </a:xfrm>
          <a:prstGeom prst="rect">
            <a:avLst/>
          </a:prstGeom>
          <a:noFill/>
          <a:ln>
            <a:noFill/>
          </a:ln>
        </p:spPr>
      </p:pic>
      <p:sp>
        <p:nvSpPr>
          <p:cNvPr id="142" name="Google Shape;142;p23"/>
          <p:cNvSpPr/>
          <p:nvPr/>
        </p:nvSpPr>
        <p:spPr>
          <a:xfrm>
            <a:off x="7416950" y="1693000"/>
            <a:ext cx="435300" cy="459600"/>
          </a:xfrm>
          <a:prstGeom prst="rect">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p23"/>
          <p:cNvSpPr/>
          <p:nvPr/>
        </p:nvSpPr>
        <p:spPr>
          <a:xfrm>
            <a:off x="8133700" y="1998600"/>
            <a:ext cx="435300" cy="459600"/>
          </a:xfrm>
          <a:prstGeom prst="rect">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p23"/>
          <p:cNvSpPr/>
          <p:nvPr/>
        </p:nvSpPr>
        <p:spPr>
          <a:xfrm>
            <a:off x="6480225" y="1297975"/>
            <a:ext cx="435300" cy="459600"/>
          </a:xfrm>
          <a:prstGeom prst="rect">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45" name="Google Shape;145;p23"/>
          <p:cNvPicPr preferRelativeResize="0"/>
          <p:nvPr/>
        </p:nvPicPr>
        <p:blipFill>
          <a:blip r:embed="rId4">
            <a:alphaModFix/>
          </a:blip>
          <a:stretch>
            <a:fillRect/>
          </a:stretch>
        </p:blipFill>
        <p:spPr>
          <a:xfrm>
            <a:off x="7134800" y="1693000"/>
            <a:ext cx="661976" cy="661976"/>
          </a:xfrm>
          <a:prstGeom prst="rect">
            <a:avLst/>
          </a:prstGeom>
          <a:noFill/>
          <a:ln>
            <a:noFill/>
          </a:ln>
        </p:spPr>
      </p:pic>
      <p:pic>
        <p:nvPicPr>
          <p:cNvPr id="146" name="Google Shape;146;p23"/>
          <p:cNvPicPr preferRelativeResize="0"/>
          <p:nvPr/>
        </p:nvPicPr>
        <p:blipFill>
          <a:blip r:embed="rId5">
            <a:alphaModFix/>
          </a:blip>
          <a:stretch>
            <a:fillRect/>
          </a:stretch>
        </p:blipFill>
        <p:spPr>
          <a:xfrm>
            <a:off x="6302324" y="1221175"/>
            <a:ext cx="613202" cy="613202"/>
          </a:xfrm>
          <a:prstGeom prst="rect">
            <a:avLst/>
          </a:prstGeom>
          <a:noFill/>
          <a:ln>
            <a:noFill/>
          </a:ln>
        </p:spPr>
      </p:pic>
      <p:pic>
        <p:nvPicPr>
          <p:cNvPr id="147" name="Google Shape;147;p23"/>
          <p:cNvPicPr preferRelativeResize="0"/>
          <p:nvPr/>
        </p:nvPicPr>
        <p:blipFill>
          <a:blip r:embed="rId6">
            <a:alphaModFix/>
          </a:blip>
          <a:stretch>
            <a:fillRect/>
          </a:stretch>
        </p:blipFill>
        <p:spPr>
          <a:xfrm>
            <a:off x="8090908" y="2034913"/>
            <a:ext cx="520875" cy="386974"/>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Paperback">
  <a:themeElements>
    <a:clrScheme name="Paperback">
      <a:dk1>
        <a:srgbClr val="000000"/>
      </a:dk1>
      <a:lt1>
        <a:srgbClr val="FFFFFF"/>
      </a:lt1>
      <a:dk2>
        <a:srgbClr val="00695C"/>
      </a:dk2>
      <a:lt2>
        <a:srgbClr val="26A69A"/>
      </a:lt2>
      <a:accent1>
        <a:srgbClr val="FFFBF0"/>
      </a:accent1>
      <a:accent2>
        <a:srgbClr val="B7B7B7"/>
      </a:accent2>
      <a:accent3>
        <a:srgbClr val="FB8C00"/>
      </a:accent3>
      <a:accent4>
        <a:srgbClr val="80CBC4"/>
      </a:accent4>
      <a:accent5>
        <a:srgbClr val="AF4345"/>
      </a:accent5>
      <a:accent6>
        <a:srgbClr val="F58F8F"/>
      </a:accent6>
      <a:hlink>
        <a:srgbClr val="AF4345"/>
      </a:hlink>
      <a:folHlink>
        <a:srgbClr val="AF434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